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7432000" cy="36576000"/>
  <p:notesSz cx="6858000" cy="9144000"/>
  <p:defaultTextStyle>
    <a:defPPr>
      <a:defRPr lang="en-US"/>
    </a:defPPr>
    <a:lvl1pPr marL="0" algn="l" defTabSz="4000691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1pPr>
    <a:lvl2pPr marL="2000346" algn="l" defTabSz="4000691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2pPr>
    <a:lvl3pPr marL="4000691" algn="l" defTabSz="4000691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3pPr>
    <a:lvl4pPr marL="6001038" algn="l" defTabSz="4000691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4pPr>
    <a:lvl5pPr marL="8001384" algn="l" defTabSz="4000691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5pPr>
    <a:lvl6pPr marL="10001730" algn="l" defTabSz="4000691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6pPr>
    <a:lvl7pPr marL="12002075" algn="l" defTabSz="4000691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7pPr>
    <a:lvl8pPr marL="14002421" algn="l" defTabSz="4000691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8pPr>
    <a:lvl9pPr marL="16002768" algn="l" defTabSz="4000691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52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71"/>
    <a:srgbClr val="66FF66"/>
    <a:srgbClr val="00FF00"/>
    <a:srgbClr val="424848"/>
    <a:srgbClr val="1E4778"/>
    <a:srgbClr val="000000"/>
    <a:srgbClr val="007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06" autoAdjust="0"/>
    <p:restoredTop sz="94737" autoAdjust="0"/>
  </p:normalViewPr>
  <p:slideViewPr>
    <p:cSldViewPr>
      <p:cViewPr>
        <p:scale>
          <a:sx n="59" d="100"/>
          <a:sy n="59" d="100"/>
        </p:scale>
        <p:origin x="-72" y="3528"/>
      </p:cViewPr>
      <p:guideLst>
        <p:guide orient="horz" pos="1152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1362271"/>
            <a:ext cx="23317200" cy="78401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0726400"/>
            <a:ext cx="19202400" cy="934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00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00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001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001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001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002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002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002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1464739"/>
            <a:ext cx="6172200" cy="312081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464739"/>
            <a:ext cx="18059400" cy="31208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23503469"/>
            <a:ext cx="23317200" cy="7264400"/>
          </a:xfrm>
        </p:spPr>
        <p:txBody>
          <a:bodyPr anchor="t"/>
          <a:lstStyle>
            <a:lvl1pPr algn="l">
              <a:defRPr sz="17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15502473"/>
            <a:ext cx="23317200" cy="8000997"/>
          </a:xfrm>
        </p:spPr>
        <p:txBody>
          <a:bodyPr anchor="b"/>
          <a:lstStyle>
            <a:lvl1pPr marL="0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1pPr>
            <a:lvl2pPr marL="2000346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2pPr>
            <a:lvl3pPr marL="4000691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3pPr>
            <a:lvl4pPr marL="6001038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4pPr>
            <a:lvl5pPr marL="8001384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5pPr>
            <a:lvl6pPr marL="1000173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6pPr>
            <a:lvl7pPr marL="12002075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7pPr>
            <a:lvl8pPr marL="14002421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8pPr>
            <a:lvl9pPr marL="16002768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8534404"/>
            <a:ext cx="12115800" cy="24138469"/>
          </a:xfrm>
        </p:spPr>
        <p:txBody>
          <a:bodyPr/>
          <a:lstStyle>
            <a:lvl1pPr>
              <a:defRPr sz="12200"/>
            </a:lvl1pPr>
            <a:lvl2pPr>
              <a:defRPr sz="10500"/>
            </a:lvl2pPr>
            <a:lvl3pPr>
              <a:defRPr sz="88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44600" y="8534404"/>
            <a:ext cx="12115800" cy="24138469"/>
          </a:xfrm>
        </p:spPr>
        <p:txBody>
          <a:bodyPr/>
          <a:lstStyle>
            <a:lvl1pPr>
              <a:defRPr sz="12200"/>
            </a:lvl1pPr>
            <a:lvl2pPr>
              <a:defRPr sz="10500"/>
            </a:lvl2pPr>
            <a:lvl3pPr>
              <a:defRPr sz="88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8187268"/>
            <a:ext cx="12120564" cy="3412065"/>
          </a:xfrm>
        </p:spPr>
        <p:txBody>
          <a:bodyPr anchor="b"/>
          <a:lstStyle>
            <a:lvl1pPr marL="0" indent="0">
              <a:buNone/>
              <a:defRPr sz="10500" b="1"/>
            </a:lvl1pPr>
            <a:lvl2pPr marL="2000346" indent="0">
              <a:buNone/>
              <a:defRPr sz="8800" b="1"/>
            </a:lvl2pPr>
            <a:lvl3pPr marL="4000691" indent="0">
              <a:buNone/>
              <a:defRPr sz="7900" b="1"/>
            </a:lvl3pPr>
            <a:lvl4pPr marL="6001038" indent="0">
              <a:buNone/>
              <a:defRPr sz="7000" b="1"/>
            </a:lvl4pPr>
            <a:lvl5pPr marL="8001384" indent="0">
              <a:buNone/>
              <a:defRPr sz="7000" b="1"/>
            </a:lvl5pPr>
            <a:lvl6pPr marL="10001730" indent="0">
              <a:buNone/>
              <a:defRPr sz="7000" b="1"/>
            </a:lvl6pPr>
            <a:lvl7pPr marL="12002075" indent="0">
              <a:buNone/>
              <a:defRPr sz="7000" b="1"/>
            </a:lvl7pPr>
            <a:lvl8pPr marL="14002421" indent="0">
              <a:buNone/>
              <a:defRPr sz="7000" b="1"/>
            </a:lvl8pPr>
            <a:lvl9pPr marL="16002768" indent="0">
              <a:buNone/>
              <a:defRPr sz="7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11599333"/>
            <a:ext cx="12120564" cy="21073535"/>
          </a:xfrm>
        </p:spPr>
        <p:txBody>
          <a:bodyPr/>
          <a:lstStyle>
            <a:lvl1pPr>
              <a:defRPr sz="10500"/>
            </a:lvl1pPr>
            <a:lvl2pPr>
              <a:defRPr sz="8800"/>
            </a:lvl2pPr>
            <a:lvl3pPr>
              <a:defRPr sz="79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7" y="8187268"/>
            <a:ext cx="12125326" cy="3412065"/>
          </a:xfrm>
        </p:spPr>
        <p:txBody>
          <a:bodyPr anchor="b"/>
          <a:lstStyle>
            <a:lvl1pPr marL="0" indent="0">
              <a:buNone/>
              <a:defRPr sz="10500" b="1"/>
            </a:lvl1pPr>
            <a:lvl2pPr marL="2000346" indent="0">
              <a:buNone/>
              <a:defRPr sz="8800" b="1"/>
            </a:lvl2pPr>
            <a:lvl3pPr marL="4000691" indent="0">
              <a:buNone/>
              <a:defRPr sz="7900" b="1"/>
            </a:lvl3pPr>
            <a:lvl4pPr marL="6001038" indent="0">
              <a:buNone/>
              <a:defRPr sz="7000" b="1"/>
            </a:lvl4pPr>
            <a:lvl5pPr marL="8001384" indent="0">
              <a:buNone/>
              <a:defRPr sz="7000" b="1"/>
            </a:lvl5pPr>
            <a:lvl6pPr marL="10001730" indent="0">
              <a:buNone/>
              <a:defRPr sz="7000" b="1"/>
            </a:lvl6pPr>
            <a:lvl7pPr marL="12002075" indent="0">
              <a:buNone/>
              <a:defRPr sz="7000" b="1"/>
            </a:lvl7pPr>
            <a:lvl8pPr marL="14002421" indent="0">
              <a:buNone/>
              <a:defRPr sz="7000" b="1"/>
            </a:lvl8pPr>
            <a:lvl9pPr marL="16002768" indent="0">
              <a:buNone/>
              <a:defRPr sz="7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7" y="11599333"/>
            <a:ext cx="12125326" cy="21073535"/>
          </a:xfrm>
        </p:spPr>
        <p:txBody>
          <a:bodyPr/>
          <a:lstStyle>
            <a:lvl1pPr>
              <a:defRPr sz="10500"/>
            </a:lvl1pPr>
            <a:lvl2pPr>
              <a:defRPr sz="8800"/>
            </a:lvl2pPr>
            <a:lvl3pPr>
              <a:defRPr sz="79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4" y="1456267"/>
            <a:ext cx="9024939" cy="6197600"/>
          </a:xfrm>
        </p:spPr>
        <p:txBody>
          <a:bodyPr anchor="b"/>
          <a:lstStyle>
            <a:lvl1pPr algn="l">
              <a:defRPr sz="8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2" y="1456269"/>
            <a:ext cx="15335250" cy="31216604"/>
          </a:xfrm>
        </p:spPr>
        <p:txBody>
          <a:bodyPr/>
          <a:lstStyle>
            <a:lvl1pPr>
              <a:defRPr sz="14100"/>
            </a:lvl1pPr>
            <a:lvl2pPr>
              <a:defRPr sz="12200"/>
            </a:lvl2pPr>
            <a:lvl3pPr>
              <a:defRPr sz="105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4" y="7653869"/>
            <a:ext cx="9024939" cy="25019004"/>
          </a:xfrm>
        </p:spPr>
        <p:txBody>
          <a:bodyPr/>
          <a:lstStyle>
            <a:lvl1pPr marL="0" indent="0">
              <a:buNone/>
              <a:defRPr sz="6200"/>
            </a:lvl1pPr>
            <a:lvl2pPr marL="2000346" indent="0">
              <a:buNone/>
              <a:defRPr sz="5300"/>
            </a:lvl2pPr>
            <a:lvl3pPr marL="4000691" indent="0">
              <a:buNone/>
              <a:defRPr sz="4300"/>
            </a:lvl3pPr>
            <a:lvl4pPr marL="6001038" indent="0">
              <a:buNone/>
              <a:defRPr sz="3900"/>
            </a:lvl4pPr>
            <a:lvl5pPr marL="8001384" indent="0">
              <a:buNone/>
              <a:defRPr sz="3900"/>
            </a:lvl5pPr>
            <a:lvl6pPr marL="10001730" indent="0">
              <a:buNone/>
              <a:defRPr sz="3900"/>
            </a:lvl6pPr>
            <a:lvl7pPr marL="12002075" indent="0">
              <a:buNone/>
              <a:defRPr sz="3900"/>
            </a:lvl7pPr>
            <a:lvl8pPr marL="14002421" indent="0">
              <a:buNone/>
              <a:defRPr sz="3900"/>
            </a:lvl8pPr>
            <a:lvl9pPr marL="16002768" indent="0">
              <a:buNone/>
              <a:defRPr sz="3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25603200"/>
            <a:ext cx="16459200" cy="3022604"/>
          </a:xfrm>
        </p:spPr>
        <p:txBody>
          <a:bodyPr anchor="b"/>
          <a:lstStyle>
            <a:lvl1pPr algn="l">
              <a:defRPr sz="8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3268133"/>
            <a:ext cx="16459200" cy="21945600"/>
          </a:xfrm>
        </p:spPr>
        <p:txBody>
          <a:bodyPr/>
          <a:lstStyle>
            <a:lvl1pPr marL="0" indent="0">
              <a:buNone/>
              <a:defRPr sz="14100"/>
            </a:lvl1pPr>
            <a:lvl2pPr marL="2000346" indent="0">
              <a:buNone/>
              <a:defRPr sz="12200"/>
            </a:lvl2pPr>
            <a:lvl3pPr marL="4000691" indent="0">
              <a:buNone/>
              <a:defRPr sz="10500"/>
            </a:lvl3pPr>
            <a:lvl4pPr marL="6001038" indent="0">
              <a:buNone/>
              <a:defRPr sz="8800"/>
            </a:lvl4pPr>
            <a:lvl5pPr marL="8001384" indent="0">
              <a:buNone/>
              <a:defRPr sz="8800"/>
            </a:lvl5pPr>
            <a:lvl6pPr marL="10001730" indent="0">
              <a:buNone/>
              <a:defRPr sz="8800"/>
            </a:lvl6pPr>
            <a:lvl7pPr marL="12002075" indent="0">
              <a:buNone/>
              <a:defRPr sz="8800"/>
            </a:lvl7pPr>
            <a:lvl8pPr marL="14002421" indent="0">
              <a:buNone/>
              <a:defRPr sz="8800"/>
            </a:lvl8pPr>
            <a:lvl9pPr marL="16002768" indent="0">
              <a:buNone/>
              <a:defRPr sz="8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28625804"/>
            <a:ext cx="16459200" cy="4292597"/>
          </a:xfrm>
        </p:spPr>
        <p:txBody>
          <a:bodyPr/>
          <a:lstStyle>
            <a:lvl1pPr marL="0" indent="0">
              <a:buNone/>
              <a:defRPr sz="6200"/>
            </a:lvl1pPr>
            <a:lvl2pPr marL="2000346" indent="0">
              <a:buNone/>
              <a:defRPr sz="5300"/>
            </a:lvl2pPr>
            <a:lvl3pPr marL="4000691" indent="0">
              <a:buNone/>
              <a:defRPr sz="4300"/>
            </a:lvl3pPr>
            <a:lvl4pPr marL="6001038" indent="0">
              <a:buNone/>
              <a:defRPr sz="3900"/>
            </a:lvl4pPr>
            <a:lvl5pPr marL="8001384" indent="0">
              <a:buNone/>
              <a:defRPr sz="3900"/>
            </a:lvl5pPr>
            <a:lvl6pPr marL="10001730" indent="0">
              <a:buNone/>
              <a:defRPr sz="3900"/>
            </a:lvl6pPr>
            <a:lvl7pPr marL="12002075" indent="0">
              <a:buNone/>
              <a:defRPr sz="3900"/>
            </a:lvl7pPr>
            <a:lvl8pPr marL="14002421" indent="0">
              <a:buNone/>
              <a:defRPr sz="3900"/>
            </a:lvl8pPr>
            <a:lvl9pPr marL="16002768" indent="0">
              <a:buNone/>
              <a:defRPr sz="3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7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464735"/>
            <a:ext cx="24688800" cy="6096000"/>
          </a:xfrm>
          <a:prstGeom prst="rect">
            <a:avLst/>
          </a:prstGeom>
        </p:spPr>
        <p:txBody>
          <a:bodyPr vert="horz" lIns="400069" tIns="200035" rIns="400069" bIns="20003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8534404"/>
            <a:ext cx="24688800" cy="24138469"/>
          </a:xfrm>
          <a:prstGeom prst="rect">
            <a:avLst/>
          </a:prstGeom>
        </p:spPr>
        <p:txBody>
          <a:bodyPr vert="horz" lIns="400069" tIns="200035" rIns="400069" bIns="20003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33900537"/>
            <a:ext cx="6400800" cy="1947333"/>
          </a:xfrm>
          <a:prstGeom prst="rect">
            <a:avLst/>
          </a:prstGeom>
        </p:spPr>
        <p:txBody>
          <a:bodyPr vert="horz" lIns="400069" tIns="200035" rIns="400069" bIns="200035" rtlCol="0" anchor="ctr"/>
          <a:lstStyle>
            <a:lvl1pPr algn="l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33900537"/>
            <a:ext cx="8686800" cy="1947333"/>
          </a:xfrm>
          <a:prstGeom prst="rect">
            <a:avLst/>
          </a:prstGeom>
        </p:spPr>
        <p:txBody>
          <a:bodyPr vert="horz" lIns="400069" tIns="200035" rIns="400069" bIns="200035" rtlCol="0" anchor="ctr"/>
          <a:lstStyle>
            <a:lvl1pPr algn="ctr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33900537"/>
            <a:ext cx="6400800" cy="1947333"/>
          </a:xfrm>
          <a:prstGeom prst="rect">
            <a:avLst/>
          </a:prstGeom>
        </p:spPr>
        <p:txBody>
          <a:bodyPr vert="horz" lIns="400069" tIns="200035" rIns="400069" bIns="200035" rtlCol="0" anchor="ctr"/>
          <a:lstStyle>
            <a:lvl1pPr algn="r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000691" rtl="0" eaLnBrk="1" latinLnBrk="0" hangingPunct="1">
        <a:spcBef>
          <a:spcPct val="0"/>
        </a:spcBef>
        <a:buNone/>
        <a:defRPr sz="19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00260" indent="-1500260" algn="l" defTabSz="4000691" rtl="0" eaLnBrk="1" latinLnBrk="0" hangingPunct="1">
        <a:spcBef>
          <a:spcPct val="20000"/>
        </a:spcBef>
        <a:buFont typeface="Arial" pitchFamily="34" charset="0"/>
        <a:buChar char="•"/>
        <a:defRPr sz="14100" kern="1200">
          <a:solidFill>
            <a:schemeClr val="tx1"/>
          </a:solidFill>
          <a:latin typeface="+mn-lt"/>
          <a:ea typeface="+mn-ea"/>
          <a:cs typeface="+mn-cs"/>
        </a:defRPr>
      </a:lvl1pPr>
      <a:lvl2pPr marL="3250562" indent="-1250216" algn="l" defTabSz="4000691" rtl="0" eaLnBrk="1" latinLnBrk="0" hangingPunct="1">
        <a:spcBef>
          <a:spcPct val="20000"/>
        </a:spcBef>
        <a:buFont typeface="Arial" pitchFamily="34" charset="0"/>
        <a:buChar char="–"/>
        <a:defRPr sz="12200" kern="1200">
          <a:solidFill>
            <a:schemeClr val="tx1"/>
          </a:solidFill>
          <a:latin typeface="+mn-lt"/>
          <a:ea typeface="+mn-ea"/>
          <a:cs typeface="+mn-cs"/>
        </a:defRPr>
      </a:lvl2pPr>
      <a:lvl3pPr marL="5000865" indent="-1000173" algn="l" defTabSz="4000691" rtl="0" eaLnBrk="1" latinLnBrk="0" hangingPunct="1">
        <a:spcBef>
          <a:spcPct val="20000"/>
        </a:spcBef>
        <a:buFont typeface="Arial" pitchFamily="34" charset="0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3pPr>
      <a:lvl4pPr marL="7001211" indent="-1000173" algn="l" defTabSz="4000691" rtl="0" eaLnBrk="1" latinLnBrk="0" hangingPunct="1">
        <a:spcBef>
          <a:spcPct val="20000"/>
        </a:spcBef>
        <a:buFont typeface="Arial" pitchFamily="34" charset="0"/>
        <a:buChar char="–"/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9001557" indent="-1000173" algn="l" defTabSz="4000691" rtl="0" eaLnBrk="1" latinLnBrk="0" hangingPunct="1">
        <a:spcBef>
          <a:spcPct val="20000"/>
        </a:spcBef>
        <a:buFont typeface="Arial" pitchFamily="34" charset="0"/>
        <a:buChar char="»"/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1902" indent="-1000173" algn="l" defTabSz="4000691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2248" indent="-1000173" algn="l" defTabSz="4000691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2595" indent="-1000173" algn="l" defTabSz="4000691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2941" indent="-1000173" algn="l" defTabSz="4000691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00691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1pPr>
      <a:lvl2pPr marL="2000346" algn="l" defTabSz="4000691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2pPr>
      <a:lvl3pPr marL="4000691" algn="l" defTabSz="4000691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3pPr>
      <a:lvl4pPr marL="6001038" algn="l" defTabSz="4000691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4pPr>
      <a:lvl5pPr marL="8001384" algn="l" defTabSz="4000691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5pPr>
      <a:lvl6pPr marL="10001730" algn="l" defTabSz="4000691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6pPr>
      <a:lvl7pPr marL="12002075" algn="l" defTabSz="4000691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7pPr>
      <a:lvl8pPr marL="14002421" algn="l" defTabSz="4000691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8pPr>
      <a:lvl9pPr marL="16002768" algn="l" defTabSz="4000691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762000" y="685800"/>
            <a:ext cx="259842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>
                <a:solidFill>
                  <a:srgbClr val="FBFB7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sz="6600" dirty="0"/>
              <a:t>Controlling Flowering of Photoperiodic Ornamental Crops Using</a:t>
            </a:r>
          </a:p>
          <a:p>
            <a:pPr algn="ctr"/>
            <a:r>
              <a:rPr lang="en-US" sz="6600" dirty="0"/>
              <a:t>Light-emitting Diode Lamps: A Coordinated Grower Trial</a:t>
            </a:r>
          </a:p>
          <a:p>
            <a:pPr algn="ctr">
              <a:spcBef>
                <a:spcPts val="1200"/>
              </a:spcBef>
            </a:pPr>
            <a:r>
              <a:rPr lang="en-US" sz="4400" b="0" dirty="0" err="1">
                <a:solidFill>
                  <a:schemeClr val="bg1"/>
                </a:solidFill>
              </a:rPr>
              <a:t>Qingwu</a:t>
            </a:r>
            <a:r>
              <a:rPr lang="en-US" sz="4400" b="0" dirty="0">
                <a:solidFill>
                  <a:schemeClr val="bg1"/>
                </a:solidFill>
              </a:rPr>
              <a:t> Meng</a:t>
            </a:r>
            <a:r>
              <a:rPr lang="en-US" sz="4400" b="0" baseline="30000" dirty="0">
                <a:solidFill>
                  <a:schemeClr val="bg1"/>
                </a:solidFill>
              </a:rPr>
              <a:t>1</a:t>
            </a:r>
            <a:r>
              <a:rPr lang="en-US" sz="4400" b="0" dirty="0">
                <a:solidFill>
                  <a:schemeClr val="bg1"/>
                </a:solidFill>
              </a:rPr>
              <a:t> and Erik S. Runkle</a:t>
            </a:r>
            <a:r>
              <a:rPr lang="en-US" sz="4400" b="0" baseline="30000" dirty="0">
                <a:solidFill>
                  <a:schemeClr val="bg1"/>
                </a:solidFill>
              </a:rPr>
              <a:t>2</a:t>
            </a:r>
          </a:p>
          <a:p>
            <a:pPr algn="ctr">
              <a:spcBef>
                <a:spcPts val="1200"/>
              </a:spcBef>
            </a:pPr>
            <a:r>
              <a:rPr lang="en-US" sz="3600" b="0" dirty="0">
                <a:solidFill>
                  <a:schemeClr val="bg1"/>
                </a:solidFill>
              </a:rPr>
              <a:t>Department of Horticulture, Michigan State University, East Lansing, MI, USA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2000" y="4485441"/>
            <a:ext cx="12801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BFB71"/>
                </a:solidFill>
              </a:rPr>
              <a:t>Introduction</a:t>
            </a:r>
          </a:p>
          <a:p>
            <a:pPr indent="457200" algn="just"/>
            <a:r>
              <a:rPr lang="en-US" sz="3000" dirty="0" smtClean="0">
                <a:solidFill>
                  <a:schemeClr val="bg1"/>
                </a:solidFill>
              </a:rPr>
              <a:t>Night-interruption (NI) </a:t>
            </a:r>
            <a:r>
              <a:rPr lang="en-US" sz="3000" dirty="0">
                <a:solidFill>
                  <a:schemeClr val="bg1"/>
                </a:solidFill>
              </a:rPr>
              <a:t>lighting from lamps with a moderate ratio of red (R, 600 to 700 nm) to far-red (FR, 700 to 800 nm) light effectively promotes flowering of </a:t>
            </a:r>
            <a:r>
              <a:rPr lang="en-US" sz="3000" dirty="0" smtClean="0">
                <a:solidFill>
                  <a:schemeClr val="bg1"/>
                </a:solidFill>
              </a:rPr>
              <a:t>a wide range of long-day plants </a:t>
            </a:r>
            <a:r>
              <a:rPr lang="en-US" sz="3000" dirty="0">
                <a:solidFill>
                  <a:schemeClr val="bg1"/>
                </a:solidFill>
              </a:rPr>
              <a:t>(Craig and Runkle, </a:t>
            </a:r>
            <a:r>
              <a:rPr lang="en-US" sz="3000" dirty="0" smtClean="0">
                <a:solidFill>
                  <a:schemeClr val="bg1"/>
                </a:solidFill>
              </a:rPr>
              <a:t>2012). </a:t>
            </a:r>
            <a:r>
              <a:rPr lang="en-US" sz="3000" dirty="0">
                <a:solidFill>
                  <a:schemeClr val="bg1"/>
                </a:solidFill>
              </a:rPr>
              <a:t>Due to spectral controllability, long life span, and energy efficiency, light-emitting diodes (LEDs) have emerged as an alternative to conventional light sources, such as incandescent (</a:t>
            </a:r>
            <a:r>
              <a:rPr lang="en-US" sz="3000" dirty="0" smtClean="0">
                <a:solidFill>
                  <a:schemeClr val="bg1"/>
                </a:solidFill>
              </a:rPr>
              <a:t>INC, R:FR = 0.56) </a:t>
            </a:r>
            <a:r>
              <a:rPr lang="en-US" sz="3000" dirty="0">
                <a:solidFill>
                  <a:schemeClr val="bg1"/>
                </a:solidFill>
              </a:rPr>
              <a:t>and high-pressure sodium (</a:t>
            </a:r>
            <a:r>
              <a:rPr lang="en-US" sz="3000" dirty="0" smtClean="0">
                <a:solidFill>
                  <a:schemeClr val="bg1"/>
                </a:solidFill>
              </a:rPr>
              <a:t>HPS, R:FR = 4.7) </a:t>
            </a:r>
            <a:r>
              <a:rPr lang="en-US" sz="3000" dirty="0">
                <a:solidFill>
                  <a:schemeClr val="bg1"/>
                </a:solidFill>
              </a:rPr>
              <a:t>lamps</a:t>
            </a:r>
            <a:r>
              <a:rPr lang="en-US" sz="3000" dirty="0" smtClean="0">
                <a:solidFill>
                  <a:schemeClr val="bg1"/>
                </a:solidFill>
              </a:rPr>
              <a:t>. A new </a:t>
            </a:r>
            <a:r>
              <a:rPr lang="en-US" sz="3000" dirty="0">
                <a:solidFill>
                  <a:schemeClr val="bg1"/>
                </a:solidFill>
              </a:rPr>
              <a:t>14-W </a:t>
            </a:r>
            <a:r>
              <a:rPr lang="en-US" sz="3000" dirty="0" smtClean="0">
                <a:solidFill>
                  <a:schemeClr val="bg1"/>
                </a:solidFill>
              </a:rPr>
              <a:t>R + white (W) + FR </a:t>
            </a:r>
            <a:r>
              <a:rPr lang="en-US" sz="3000" dirty="0">
                <a:solidFill>
                  <a:schemeClr val="bg1"/>
                </a:solidFill>
              </a:rPr>
              <a:t>LED lamp </a:t>
            </a:r>
            <a:r>
              <a:rPr lang="en-US" sz="3000" dirty="0" smtClean="0">
                <a:solidFill>
                  <a:schemeClr val="bg1"/>
                </a:solidFill>
              </a:rPr>
              <a:t>(R:FR = 0.82) was </a:t>
            </a:r>
            <a:r>
              <a:rPr lang="en-US" sz="3000" dirty="0">
                <a:solidFill>
                  <a:schemeClr val="bg1"/>
                </a:solidFill>
              </a:rPr>
              <a:t>developed as a commercial replacement for 100- to 150-W INC lamps used for photoperiodic lighting</a:t>
            </a:r>
            <a:r>
              <a:rPr lang="en-US" sz="3000" dirty="0" smtClean="0">
                <a:solidFill>
                  <a:schemeClr val="bg1"/>
                </a:solidFill>
              </a:rPr>
              <a:t>. We performed and coordinated a commercial greenhouse grower trial to determine whether the </a:t>
            </a:r>
            <a:r>
              <a:rPr lang="en-US" sz="3000" dirty="0" smtClean="0">
                <a:solidFill>
                  <a:prstClr val="white"/>
                </a:solidFill>
              </a:rPr>
              <a:t>R+W+FR </a:t>
            </a:r>
            <a:r>
              <a:rPr lang="en-US" sz="3000" dirty="0" smtClean="0">
                <a:solidFill>
                  <a:schemeClr val="bg1"/>
                </a:solidFill>
              </a:rPr>
              <a:t>LED lamp was as effective as conventional lamp types used to regulate flowering</a:t>
            </a:r>
            <a:r>
              <a:rPr lang="en-US" sz="3000" dirty="0">
                <a:solidFill>
                  <a:schemeClr val="bg1"/>
                </a:solidFill>
              </a:rPr>
              <a:t>. </a:t>
            </a:r>
            <a:endParaRPr lang="en-US" sz="3000" dirty="0" smtClean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944599" y="4485441"/>
            <a:ext cx="12801600" cy="1203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BFB71"/>
                </a:solidFill>
              </a:rPr>
              <a:t>Hypothesis</a:t>
            </a:r>
            <a:endParaRPr lang="en-US" sz="4800" b="1" dirty="0">
              <a:solidFill>
                <a:srgbClr val="FBFB71"/>
              </a:solidFill>
            </a:endParaRPr>
          </a:p>
          <a:p>
            <a:pPr lvl="0" indent="457200" algn="just"/>
            <a:r>
              <a:rPr lang="en-US" sz="3000" dirty="0" smtClean="0">
                <a:solidFill>
                  <a:prstClr val="white"/>
                </a:solidFill>
              </a:rPr>
              <a:t>We postulated that the </a:t>
            </a:r>
            <a:r>
              <a:rPr lang="en-US" sz="3000" dirty="0">
                <a:solidFill>
                  <a:prstClr val="white"/>
                </a:solidFill>
              </a:rPr>
              <a:t>R+W+FR LED </a:t>
            </a:r>
            <a:r>
              <a:rPr lang="en-US" sz="3000" dirty="0" smtClean="0">
                <a:solidFill>
                  <a:prstClr val="white"/>
                </a:solidFill>
              </a:rPr>
              <a:t>lamps would be at least as effective as conventional lamp types in flowering applications.</a:t>
            </a:r>
          </a:p>
          <a:p>
            <a:endParaRPr lang="en-US" sz="2000" b="1" dirty="0" smtClean="0">
              <a:solidFill>
                <a:srgbClr val="FBFB71"/>
              </a:solidFill>
            </a:endParaRPr>
          </a:p>
          <a:p>
            <a:r>
              <a:rPr lang="en-US" sz="4800" b="1" dirty="0" smtClean="0">
                <a:solidFill>
                  <a:srgbClr val="FBFB71"/>
                </a:solidFill>
              </a:rPr>
              <a:t>Materials and Methods</a:t>
            </a:r>
          </a:p>
          <a:p>
            <a:pPr indent="457200" algn="just"/>
            <a:r>
              <a:rPr lang="en-US" sz="3000" u="sng" dirty="0" smtClean="0">
                <a:solidFill>
                  <a:schemeClr val="bg1"/>
                </a:solidFill>
              </a:rPr>
              <a:t>Plant Material</a:t>
            </a:r>
            <a:r>
              <a:rPr lang="en-US" sz="3000" dirty="0" smtClean="0">
                <a:solidFill>
                  <a:schemeClr val="bg1"/>
                </a:solidFill>
              </a:rPr>
              <a:t>. Ageratum </a:t>
            </a:r>
            <a:r>
              <a:rPr lang="en-US" sz="3000" dirty="0">
                <a:solidFill>
                  <a:schemeClr val="bg1"/>
                </a:solidFill>
              </a:rPr>
              <a:t>(</a:t>
            </a:r>
            <a:r>
              <a:rPr lang="en-US" sz="3000" i="1" dirty="0">
                <a:solidFill>
                  <a:schemeClr val="bg1"/>
                </a:solidFill>
              </a:rPr>
              <a:t>Ageratum </a:t>
            </a:r>
            <a:r>
              <a:rPr lang="en-US" sz="3000" i="1" dirty="0" err="1">
                <a:solidFill>
                  <a:schemeClr val="bg1"/>
                </a:solidFill>
              </a:rPr>
              <a:t>houstonianum</a:t>
            </a:r>
            <a:r>
              <a:rPr lang="en-US" sz="3000" dirty="0">
                <a:solidFill>
                  <a:schemeClr val="bg1"/>
                </a:solidFill>
              </a:rPr>
              <a:t>) ‘Hawaii </a:t>
            </a:r>
            <a:r>
              <a:rPr lang="en-US" sz="3000" dirty="0" smtClean="0">
                <a:solidFill>
                  <a:schemeClr val="bg1"/>
                </a:solidFill>
              </a:rPr>
              <a:t>Blue’, </a:t>
            </a:r>
            <a:r>
              <a:rPr lang="en-US" sz="3000" dirty="0" err="1" smtClean="0">
                <a:solidFill>
                  <a:schemeClr val="bg1"/>
                </a:solidFill>
              </a:rPr>
              <a:t>calibrachoa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>
                <a:solidFill>
                  <a:schemeClr val="bg1"/>
                </a:solidFill>
              </a:rPr>
              <a:t>(</a:t>
            </a:r>
            <a:r>
              <a:rPr lang="en-US" sz="3000" i="1" dirty="0" err="1">
                <a:solidFill>
                  <a:schemeClr val="bg1"/>
                </a:solidFill>
              </a:rPr>
              <a:t>Calibrachoa</a:t>
            </a:r>
            <a:r>
              <a:rPr lang="en-US" sz="3000" i="1" dirty="0">
                <a:solidFill>
                  <a:schemeClr val="bg1"/>
                </a:solidFill>
              </a:rPr>
              <a:t> </a:t>
            </a:r>
            <a:r>
              <a:rPr lang="en-US" sz="3000" dirty="0">
                <a:solidFill>
                  <a:schemeClr val="bg1"/>
                </a:solidFill>
              </a:rPr>
              <a:t>×</a:t>
            </a:r>
            <a:r>
              <a:rPr lang="en-US" sz="3000" i="1" dirty="0" err="1">
                <a:solidFill>
                  <a:schemeClr val="bg1"/>
                </a:solidFill>
              </a:rPr>
              <a:t>hybrida</a:t>
            </a:r>
            <a:r>
              <a:rPr lang="en-US" sz="3000" dirty="0">
                <a:solidFill>
                  <a:schemeClr val="bg1"/>
                </a:solidFill>
              </a:rPr>
              <a:t>) ‘Callie Deep </a:t>
            </a:r>
            <a:r>
              <a:rPr lang="en-US" sz="3000" dirty="0" smtClean="0">
                <a:solidFill>
                  <a:schemeClr val="bg1"/>
                </a:solidFill>
              </a:rPr>
              <a:t>Yellow’, dahlia </a:t>
            </a:r>
            <a:r>
              <a:rPr lang="en-US" sz="3000" dirty="0">
                <a:solidFill>
                  <a:schemeClr val="bg1"/>
                </a:solidFill>
              </a:rPr>
              <a:t>(</a:t>
            </a:r>
            <a:r>
              <a:rPr lang="en-US" sz="3000" i="1" dirty="0">
                <a:solidFill>
                  <a:schemeClr val="bg1"/>
                </a:solidFill>
              </a:rPr>
              <a:t>Dahlia </a:t>
            </a:r>
            <a:r>
              <a:rPr lang="en-US" sz="3000" dirty="0">
                <a:solidFill>
                  <a:schemeClr val="bg1"/>
                </a:solidFill>
              </a:rPr>
              <a:t>×</a:t>
            </a:r>
            <a:r>
              <a:rPr lang="en-US" sz="3000" i="1" dirty="0" err="1">
                <a:solidFill>
                  <a:schemeClr val="bg1"/>
                </a:solidFill>
              </a:rPr>
              <a:t>hybrida</a:t>
            </a:r>
            <a:r>
              <a:rPr lang="en-US" sz="3000" dirty="0">
                <a:solidFill>
                  <a:schemeClr val="bg1"/>
                </a:solidFill>
              </a:rPr>
              <a:t>) ‘</a:t>
            </a:r>
            <a:r>
              <a:rPr lang="en-US" sz="3000" dirty="0" err="1">
                <a:solidFill>
                  <a:schemeClr val="bg1"/>
                </a:solidFill>
              </a:rPr>
              <a:t>Dahlinova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Texas’, dianthus </a:t>
            </a:r>
            <a:r>
              <a:rPr lang="en-US" sz="3000" dirty="0">
                <a:solidFill>
                  <a:schemeClr val="bg1"/>
                </a:solidFill>
              </a:rPr>
              <a:t>(</a:t>
            </a:r>
            <a:r>
              <a:rPr lang="en-US" sz="3000" i="1" dirty="0">
                <a:solidFill>
                  <a:schemeClr val="bg1"/>
                </a:solidFill>
              </a:rPr>
              <a:t>Dianthus </a:t>
            </a:r>
            <a:r>
              <a:rPr lang="en-US" sz="3000" i="1" dirty="0" err="1">
                <a:solidFill>
                  <a:schemeClr val="bg1"/>
                </a:solidFill>
              </a:rPr>
              <a:t>chinensis</a:t>
            </a:r>
            <a:r>
              <a:rPr lang="en-US" sz="3000" dirty="0">
                <a:solidFill>
                  <a:schemeClr val="bg1"/>
                </a:solidFill>
              </a:rPr>
              <a:t>) ‘Telstar </a:t>
            </a:r>
            <a:r>
              <a:rPr lang="en-US" sz="3000" dirty="0" smtClean="0">
                <a:solidFill>
                  <a:schemeClr val="bg1"/>
                </a:solidFill>
              </a:rPr>
              <a:t>Crimson’, petunia </a:t>
            </a:r>
            <a:r>
              <a:rPr lang="en-US" sz="3000" dirty="0">
                <a:solidFill>
                  <a:schemeClr val="bg1"/>
                </a:solidFill>
              </a:rPr>
              <a:t>(</a:t>
            </a:r>
            <a:r>
              <a:rPr lang="en-US" sz="3000" i="1" dirty="0">
                <a:solidFill>
                  <a:schemeClr val="bg1"/>
                </a:solidFill>
              </a:rPr>
              <a:t>Petunia </a:t>
            </a:r>
            <a:r>
              <a:rPr lang="en-US" sz="3000" dirty="0">
                <a:solidFill>
                  <a:schemeClr val="bg1"/>
                </a:solidFill>
              </a:rPr>
              <a:t>×</a:t>
            </a:r>
            <a:r>
              <a:rPr lang="en-US" sz="3000" i="1" dirty="0" err="1">
                <a:solidFill>
                  <a:schemeClr val="bg1"/>
                </a:solidFill>
              </a:rPr>
              <a:t>hybrida</a:t>
            </a:r>
            <a:r>
              <a:rPr lang="en-US" sz="3000" dirty="0">
                <a:solidFill>
                  <a:schemeClr val="bg1"/>
                </a:solidFill>
              </a:rPr>
              <a:t>) ‘Easy Wave Burgundy Star</a:t>
            </a:r>
            <a:r>
              <a:rPr lang="en-US" sz="3000" dirty="0" smtClean="0">
                <a:solidFill>
                  <a:schemeClr val="bg1"/>
                </a:solidFill>
              </a:rPr>
              <a:t>’ (EWBS) and ‘Wave </a:t>
            </a:r>
            <a:r>
              <a:rPr lang="en-US" sz="3000" dirty="0">
                <a:solidFill>
                  <a:schemeClr val="bg1"/>
                </a:solidFill>
              </a:rPr>
              <a:t>Purple Classic</a:t>
            </a:r>
            <a:r>
              <a:rPr lang="en-US" sz="3000" dirty="0" smtClean="0">
                <a:solidFill>
                  <a:schemeClr val="bg1"/>
                </a:solidFill>
              </a:rPr>
              <a:t>’ (WPC), snapdragon </a:t>
            </a:r>
            <a:r>
              <a:rPr lang="en-US" sz="3000" dirty="0">
                <a:solidFill>
                  <a:schemeClr val="bg1"/>
                </a:solidFill>
              </a:rPr>
              <a:t>(</a:t>
            </a:r>
            <a:r>
              <a:rPr lang="en-US" sz="3000" i="1" dirty="0">
                <a:solidFill>
                  <a:schemeClr val="bg1"/>
                </a:solidFill>
              </a:rPr>
              <a:t>Antirrhinum </a:t>
            </a:r>
            <a:r>
              <a:rPr lang="en-US" sz="3000" i="1" dirty="0" err="1">
                <a:solidFill>
                  <a:schemeClr val="bg1"/>
                </a:solidFill>
              </a:rPr>
              <a:t>majus</a:t>
            </a:r>
            <a:r>
              <a:rPr lang="en-US" sz="3000" dirty="0">
                <a:solidFill>
                  <a:schemeClr val="bg1"/>
                </a:solidFill>
              </a:rPr>
              <a:t>) ‘Liberty Classic </a:t>
            </a:r>
            <a:r>
              <a:rPr lang="en-US" sz="3000" dirty="0" smtClean="0">
                <a:solidFill>
                  <a:schemeClr val="bg1"/>
                </a:solidFill>
              </a:rPr>
              <a:t>Yellow’, and verbena </a:t>
            </a:r>
            <a:r>
              <a:rPr lang="en-US" sz="3000" dirty="0">
                <a:solidFill>
                  <a:schemeClr val="bg1"/>
                </a:solidFill>
              </a:rPr>
              <a:t>(</a:t>
            </a:r>
            <a:r>
              <a:rPr lang="en-US" sz="3000" i="1" dirty="0" smtClean="0">
                <a:solidFill>
                  <a:schemeClr val="bg1"/>
                </a:solidFill>
              </a:rPr>
              <a:t>Verbena </a:t>
            </a:r>
            <a:r>
              <a:rPr lang="en-US" sz="3000" dirty="0" smtClean="0">
                <a:solidFill>
                  <a:schemeClr val="bg1"/>
                </a:solidFill>
              </a:rPr>
              <a:t>×</a:t>
            </a:r>
            <a:r>
              <a:rPr lang="en-US" sz="3000" i="1" dirty="0" err="1">
                <a:solidFill>
                  <a:schemeClr val="bg1"/>
                </a:solidFill>
              </a:rPr>
              <a:t>hybrida</a:t>
            </a:r>
            <a:r>
              <a:rPr lang="en-US" sz="3000" dirty="0">
                <a:solidFill>
                  <a:schemeClr val="bg1"/>
                </a:solidFill>
              </a:rPr>
              <a:t>) ‘</a:t>
            </a:r>
            <a:r>
              <a:rPr lang="en-US" sz="3000" dirty="0" smtClean="0">
                <a:solidFill>
                  <a:schemeClr val="bg1"/>
                </a:solidFill>
              </a:rPr>
              <a:t>Obsession</a:t>
            </a:r>
            <a:r>
              <a:rPr lang="en-US" sz="3000" dirty="0">
                <a:solidFill>
                  <a:schemeClr val="bg1"/>
                </a:solidFill>
              </a:rPr>
              <a:t>’ were shipped to all companies as young seedlings or liners.</a:t>
            </a:r>
            <a:endParaRPr lang="en-US" sz="3000" dirty="0" smtClean="0">
              <a:solidFill>
                <a:schemeClr val="bg1"/>
              </a:solidFill>
            </a:endParaRPr>
          </a:p>
          <a:p>
            <a:pPr indent="457200" algn="just"/>
            <a:r>
              <a:rPr lang="en-US" sz="3000" u="sng" dirty="0">
                <a:solidFill>
                  <a:schemeClr val="bg1"/>
                </a:solidFill>
              </a:rPr>
              <a:t>Trial Sites</a:t>
            </a:r>
            <a:r>
              <a:rPr lang="en-US" sz="3000" dirty="0">
                <a:solidFill>
                  <a:schemeClr val="bg1"/>
                </a:solidFill>
              </a:rPr>
              <a:t>. C. </a:t>
            </a:r>
            <a:r>
              <a:rPr lang="en-US" sz="3000" dirty="0" err="1">
                <a:solidFill>
                  <a:schemeClr val="bg1"/>
                </a:solidFill>
              </a:rPr>
              <a:t>Raker</a:t>
            </a:r>
            <a:r>
              <a:rPr lang="en-US" sz="3000" dirty="0">
                <a:solidFill>
                  <a:schemeClr val="bg1"/>
                </a:solidFill>
              </a:rPr>
              <a:t> &amp; Sons (Litchfield, MI), the Center for Applied Horticultural Research (</a:t>
            </a:r>
            <a:r>
              <a:rPr lang="en-US" sz="3000" dirty="0" err="1">
                <a:solidFill>
                  <a:schemeClr val="bg1"/>
                </a:solidFill>
              </a:rPr>
              <a:t>CfAHR</a:t>
            </a:r>
            <a:r>
              <a:rPr lang="en-US" sz="3000" dirty="0">
                <a:solidFill>
                  <a:schemeClr val="bg1"/>
                </a:solidFill>
              </a:rPr>
              <a:t>) at Altman Plants (Vista, CA), Henry Mast Greenhouse (Byron Center, MI), Krueger-Maddux Greenhouses (Sunman, IN</a:t>
            </a:r>
            <a:r>
              <a:rPr lang="en-US" sz="3000" dirty="0" smtClean="0">
                <a:solidFill>
                  <a:schemeClr val="bg1"/>
                </a:solidFill>
              </a:rPr>
              <a:t>), </a:t>
            </a:r>
            <a:r>
              <a:rPr lang="en-US" sz="3000" dirty="0" err="1">
                <a:solidFill>
                  <a:schemeClr val="bg1"/>
                </a:solidFill>
              </a:rPr>
              <a:t>Kube</a:t>
            </a:r>
            <a:r>
              <a:rPr lang="en-US" sz="3000" dirty="0">
                <a:solidFill>
                  <a:schemeClr val="bg1"/>
                </a:solidFill>
              </a:rPr>
              <a:t> Pak (Allentown, NJ</a:t>
            </a:r>
            <a:r>
              <a:rPr lang="en-US" sz="3000" dirty="0" smtClean="0">
                <a:solidFill>
                  <a:schemeClr val="bg1"/>
                </a:solidFill>
              </a:rPr>
              <a:t>), and two replicate greenhouses at Michigan State University (MSU, East Lansing, MI).</a:t>
            </a:r>
          </a:p>
          <a:p>
            <a:pPr indent="457200" algn="just"/>
            <a:r>
              <a:rPr lang="en-US" sz="3000" u="sng" dirty="0" smtClean="0">
                <a:solidFill>
                  <a:schemeClr val="bg1"/>
                </a:solidFill>
              </a:rPr>
              <a:t>Lighting Treatments</a:t>
            </a:r>
            <a:r>
              <a:rPr lang="en-US" sz="3000" dirty="0" smtClean="0">
                <a:solidFill>
                  <a:schemeClr val="bg1"/>
                </a:solidFill>
              </a:rPr>
              <a:t>. All sites delivered 4-hour NI lighting treatments from R+W+FR LEDs (Philips) and a conventional lamp type (e.g., INC or HPS lamps). </a:t>
            </a:r>
            <a:r>
              <a:rPr lang="en-US" sz="3000" dirty="0" err="1" smtClean="0">
                <a:solidFill>
                  <a:schemeClr val="bg1"/>
                </a:solidFill>
              </a:rPr>
              <a:t>CfAHR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>
                <a:solidFill>
                  <a:schemeClr val="bg1"/>
                </a:solidFill>
              </a:rPr>
              <a:t>also delivered a natural short </a:t>
            </a:r>
            <a:r>
              <a:rPr lang="en-US" sz="3000" dirty="0" smtClean="0">
                <a:solidFill>
                  <a:schemeClr val="bg1"/>
                </a:solidFill>
              </a:rPr>
              <a:t>day (Fig. 1), </a:t>
            </a:r>
            <a:r>
              <a:rPr lang="en-US" sz="3000" dirty="0">
                <a:solidFill>
                  <a:schemeClr val="bg1"/>
                </a:solidFill>
              </a:rPr>
              <a:t>MSU </a:t>
            </a:r>
            <a:r>
              <a:rPr lang="en-US" sz="3000" dirty="0" smtClean="0">
                <a:solidFill>
                  <a:schemeClr val="bg1"/>
                </a:solidFill>
              </a:rPr>
              <a:t>a truncated 9-hour </a:t>
            </a:r>
            <a:r>
              <a:rPr lang="en-US" sz="3000" dirty="0">
                <a:solidFill>
                  <a:schemeClr val="bg1"/>
                </a:solidFill>
              </a:rPr>
              <a:t>short day, and </a:t>
            </a:r>
            <a:r>
              <a:rPr lang="en-US" sz="3000" dirty="0" err="1">
                <a:solidFill>
                  <a:schemeClr val="bg1"/>
                </a:solidFill>
              </a:rPr>
              <a:t>Kube</a:t>
            </a:r>
            <a:r>
              <a:rPr lang="en-US" sz="3000" dirty="0">
                <a:solidFill>
                  <a:schemeClr val="bg1"/>
                </a:solidFill>
              </a:rPr>
              <a:t> Pak </a:t>
            </a:r>
            <a:r>
              <a:rPr lang="en-US" sz="3000" dirty="0" smtClean="0">
                <a:solidFill>
                  <a:schemeClr val="bg1"/>
                </a:solidFill>
              </a:rPr>
              <a:t>a 4-hour </a:t>
            </a:r>
            <a:r>
              <a:rPr lang="en-US" sz="3000" dirty="0">
                <a:solidFill>
                  <a:schemeClr val="bg1"/>
                </a:solidFill>
              </a:rPr>
              <a:t>NI </a:t>
            </a:r>
            <a:r>
              <a:rPr lang="en-US" sz="3000" dirty="0" smtClean="0">
                <a:solidFill>
                  <a:schemeClr val="bg1"/>
                </a:solidFill>
              </a:rPr>
              <a:t>treatment from </a:t>
            </a:r>
            <a:r>
              <a:rPr lang="en-US" sz="3000" dirty="0">
                <a:solidFill>
                  <a:schemeClr val="bg1"/>
                </a:solidFill>
              </a:rPr>
              <a:t>compact fluorescent (CFL) lamps.</a:t>
            </a:r>
            <a:endParaRPr lang="en-US" sz="3000" dirty="0" smtClean="0">
              <a:solidFill>
                <a:schemeClr val="bg1"/>
              </a:solidFill>
            </a:endParaRPr>
          </a:p>
          <a:p>
            <a:pPr indent="457200" algn="just"/>
            <a:r>
              <a:rPr lang="en-US" sz="3000" u="sng" dirty="0">
                <a:solidFill>
                  <a:schemeClr val="bg1"/>
                </a:solidFill>
              </a:rPr>
              <a:t>Data Collection</a:t>
            </a:r>
            <a:r>
              <a:rPr lang="en-US" sz="3000" dirty="0" smtClean="0">
                <a:solidFill>
                  <a:schemeClr val="bg1"/>
                </a:solidFill>
              </a:rPr>
              <a:t>. Days </a:t>
            </a:r>
            <a:r>
              <a:rPr lang="en-US" sz="3000" dirty="0">
                <a:solidFill>
                  <a:schemeClr val="bg1"/>
                </a:solidFill>
              </a:rPr>
              <a:t>from </a:t>
            </a:r>
            <a:r>
              <a:rPr lang="en-US" sz="3000" dirty="0" smtClean="0">
                <a:solidFill>
                  <a:schemeClr val="bg1"/>
                </a:solidFill>
              </a:rPr>
              <a:t>transplant to first open flower were recorded. Additional data (e.g., plant height and visible </a:t>
            </a:r>
            <a:r>
              <a:rPr lang="en-US" sz="3000" dirty="0">
                <a:solidFill>
                  <a:schemeClr val="bg1"/>
                </a:solidFill>
              </a:rPr>
              <a:t>bud/inflorescence </a:t>
            </a:r>
            <a:r>
              <a:rPr lang="en-US" sz="3000" dirty="0" smtClean="0">
                <a:solidFill>
                  <a:schemeClr val="bg1"/>
                </a:solidFill>
              </a:rPr>
              <a:t>number at flowering) were </a:t>
            </a:r>
            <a:r>
              <a:rPr lang="en-US" sz="3000" dirty="0">
                <a:solidFill>
                  <a:schemeClr val="bg1"/>
                </a:solidFill>
              </a:rPr>
              <a:t>recorded for the treatments at MSU.</a:t>
            </a:r>
            <a:endParaRPr lang="en-US" sz="3000" dirty="0" smtClean="0">
              <a:solidFill>
                <a:schemeClr val="bg1"/>
              </a:solidFill>
            </a:endParaRPr>
          </a:p>
          <a:p>
            <a:pPr indent="457200" algn="just"/>
            <a:r>
              <a:rPr lang="en-US" sz="3000" u="sng" dirty="0">
                <a:solidFill>
                  <a:schemeClr val="bg1"/>
                </a:solidFill>
              </a:rPr>
              <a:t>Data Analysis</a:t>
            </a:r>
            <a:r>
              <a:rPr lang="en-US" sz="3000" dirty="0">
                <a:solidFill>
                  <a:schemeClr val="bg1"/>
                </a:solidFill>
              </a:rPr>
              <a:t>. </a:t>
            </a:r>
            <a:r>
              <a:rPr lang="en-US" sz="3000" dirty="0" smtClean="0">
                <a:solidFill>
                  <a:schemeClr val="bg1"/>
                </a:solidFill>
              </a:rPr>
              <a:t>Data were analyzed using SAS </a:t>
            </a:r>
            <a:r>
              <a:rPr lang="en-US" sz="3000" dirty="0">
                <a:solidFill>
                  <a:schemeClr val="bg1"/>
                </a:solidFill>
              </a:rPr>
              <a:t>v.9.3 </a:t>
            </a:r>
            <a:r>
              <a:rPr lang="en-US" sz="3000" dirty="0" smtClean="0">
                <a:solidFill>
                  <a:schemeClr val="bg1"/>
                </a:solidFill>
              </a:rPr>
              <a:t>with PROC GLIMMIX, </a:t>
            </a:r>
            <a:r>
              <a:rPr lang="en-US" sz="3000" dirty="0">
                <a:solidFill>
                  <a:schemeClr val="bg1"/>
                </a:solidFill>
              </a:rPr>
              <a:t>and pairwise comparisons </a:t>
            </a:r>
            <a:r>
              <a:rPr lang="en-US" sz="3000" dirty="0" smtClean="0">
                <a:solidFill>
                  <a:schemeClr val="bg1"/>
                </a:solidFill>
              </a:rPr>
              <a:t>were </a:t>
            </a:r>
            <a:r>
              <a:rPr lang="en-US" sz="3000" dirty="0">
                <a:solidFill>
                  <a:schemeClr val="bg1"/>
                </a:solidFill>
              </a:rPr>
              <a:t>performed using Tukey’s </a:t>
            </a:r>
            <a:r>
              <a:rPr lang="en-US" sz="3000" dirty="0" smtClean="0">
                <a:solidFill>
                  <a:schemeClr val="bg1"/>
                </a:solidFill>
              </a:rPr>
              <a:t>HSD test </a:t>
            </a:r>
            <a:r>
              <a:rPr lang="en-US" sz="3000" dirty="0">
                <a:solidFill>
                  <a:schemeClr val="bg1"/>
                </a:solidFill>
              </a:rPr>
              <a:t>(</a:t>
            </a:r>
            <a:r>
              <a:rPr lang="en-US" sz="3000" i="1" dirty="0">
                <a:solidFill>
                  <a:schemeClr val="bg1"/>
                </a:solidFill>
              </a:rPr>
              <a:t>P</a:t>
            </a:r>
            <a:r>
              <a:rPr lang="en-US" sz="3000" dirty="0">
                <a:solidFill>
                  <a:schemeClr val="bg1"/>
                </a:solidFill>
              </a:rPr>
              <a:t> = 0.05</a:t>
            </a:r>
            <a:r>
              <a:rPr lang="en-US" sz="3000" dirty="0" smtClean="0">
                <a:solidFill>
                  <a:schemeClr val="bg1"/>
                </a:solidFill>
              </a:rPr>
              <a:t>).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2000" y="26206906"/>
            <a:ext cx="12801600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BFB71"/>
                </a:solidFill>
              </a:rPr>
              <a:t>Results</a:t>
            </a:r>
          </a:p>
          <a:p>
            <a:pPr indent="457200" algn="just"/>
            <a:r>
              <a:rPr lang="en-US" sz="3000" u="sng" dirty="0">
                <a:solidFill>
                  <a:schemeClr val="bg1"/>
                </a:solidFill>
              </a:rPr>
              <a:t>C. </a:t>
            </a:r>
            <a:r>
              <a:rPr lang="en-US" sz="3000" u="sng" dirty="0" err="1">
                <a:solidFill>
                  <a:schemeClr val="bg1"/>
                </a:solidFill>
              </a:rPr>
              <a:t>Raker</a:t>
            </a:r>
            <a:r>
              <a:rPr lang="en-US" sz="3000" u="sng" dirty="0">
                <a:solidFill>
                  <a:schemeClr val="bg1"/>
                </a:solidFill>
              </a:rPr>
              <a:t> &amp; Sons</a:t>
            </a:r>
            <a:r>
              <a:rPr lang="en-US" sz="3000" dirty="0">
                <a:solidFill>
                  <a:schemeClr val="bg1"/>
                </a:solidFill>
              </a:rPr>
              <a:t>. </a:t>
            </a:r>
            <a:r>
              <a:rPr lang="en-US" sz="3000" dirty="0" smtClean="0">
                <a:solidFill>
                  <a:schemeClr val="bg1"/>
                </a:solidFill>
              </a:rPr>
              <a:t>There </a:t>
            </a:r>
            <a:r>
              <a:rPr lang="en-US" sz="3000" dirty="0">
                <a:solidFill>
                  <a:schemeClr val="bg1"/>
                </a:solidFill>
              </a:rPr>
              <a:t>was no significant impact of lamp type on flowering time for any crop except for verbena, which flowered </a:t>
            </a:r>
            <a:r>
              <a:rPr lang="en-US" sz="3000" dirty="0" smtClean="0">
                <a:solidFill>
                  <a:schemeClr val="bg1"/>
                </a:solidFill>
              </a:rPr>
              <a:t>eight </a:t>
            </a:r>
            <a:r>
              <a:rPr lang="en-US" sz="3000" dirty="0">
                <a:solidFill>
                  <a:schemeClr val="bg1"/>
                </a:solidFill>
              </a:rPr>
              <a:t>days earlier under the HPS lamps than under the </a:t>
            </a:r>
            <a:r>
              <a:rPr lang="en-US" sz="3000" dirty="0" smtClean="0">
                <a:solidFill>
                  <a:schemeClr val="bg1"/>
                </a:solidFill>
              </a:rPr>
              <a:t>LEDs (Fig. 2).</a:t>
            </a:r>
            <a:endParaRPr lang="en-US" sz="3000" dirty="0">
              <a:solidFill>
                <a:schemeClr val="bg1"/>
              </a:solidFill>
            </a:endParaRPr>
          </a:p>
          <a:p>
            <a:pPr indent="457200" algn="just"/>
            <a:r>
              <a:rPr lang="en-US" sz="3000" u="sng" dirty="0" err="1">
                <a:solidFill>
                  <a:schemeClr val="bg1"/>
                </a:solidFill>
              </a:rPr>
              <a:t>CfAHR</a:t>
            </a:r>
            <a:r>
              <a:rPr lang="en-US" sz="3000" dirty="0">
                <a:solidFill>
                  <a:schemeClr val="bg1"/>
                </a:solidFill>
              </a:rPr>
              <a:t>. All crops under the INC lamps and LEDs flowered at approximately the same time, whereas some </a:t>
            </a:r>
            <a:r>
              <a:rPr lang="en-US" sz="3000" dirty="0" smtClean="0">
                <a:solidFill>
                  <a:schemeClr val="bg1"/>
                </a:solidFill>
              </a:rPr>
              <a:t>crops did </a:t>
            </a:r>
            <a:r>
              <a:rPr lang="en-US" sz="3000" dirty="0">
                <a:solidFill>
                  <a:schemeClr val="bg1"/>
                </a:solidFill>
              </a:rPr>
              <a:t>not flower under </a:t>
            </a:r>
            <a:r>
              <a:rPr lang="en-US" sz="3000" dirty="0" smtClean="0">
                <a:solidFill>
                  <a:schemeClr val="bg1"/>
                </a:solidFill>
              </a:rPr>
              <a:t>natural </a:t>
            </a:r>
            <a:r>
              <a:rPr lang="en-US" sz="3000" dirty="0">
                <a:solidFill>
                  <a:schemeClr val="bg1"/>
                </a:solidFill>
              </a:rPr>
              <a:t>short days. </a:t>
            </a:r>
            <a:r>
              <a:rPr lang="en-US" sz="3000" dirty="0" smtClean="0">
                <a:solidFill>
                  <a:schemeClr val="bg1"/>
                </a:solidFill>
              </a:rPr>
              <a:t>Calibrachoa </a:t>
            </a:r>
            <a:r>
              <a:rPr lang="en-US" sz="3000" dirty="0">
                <a:solidFill>
                  <a:schemeClr val="bg1"/>
                </a:solidFill>
              </a:rPr>
              <a:t>and snapdragon </a:t>
            </a:r>
            <a:r>
              <a:rPr lang="en-US" sz="3000" dirty="0" smtClean="0">
                <a:solidFill>
                  <a:schemeClr val="bg1"/>
                </a:solidFill>
              </a:rPr>
              <a:t>flowered approximately </a:t>
            </a:r>
            <a:r>
              <a:rPr lang="en-US" sz="3000" dirty="0" smtClean="0">
                <a:solidFill>
                  <a:schemeClr val="bg1"/>
                </a:solidFill>
              </a:rPr>
              <a:t>four or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one</a:t>
            </a:r>
            <a:r>
              <a:rPr lang="en-US" sz="3000" dirty="0" smtClean="0">
                <a:solidFill>
                  <a:schemeClr val="bg1"/>
                </a:solidFill>
              </a:rPr>
              <a:t> week(s) </a:t>
            </a:r>
            <a:r>
              <a:rPr lang="en-US" sz="3000" dirty="0" smtClean="0">
                <a:solidFill>
                  <a:schemeClr val="bg1"/>
                </a:solidFill>
              </a:rPr>
              <a:t>earlier </a:t>
            </a:r>
            <a:r>
              <a:rPr lang="en-US" sz="3000" dirty="0">
                <a:solidFill>
                  <a:schemeClr val="bg1"/>
                </a:solidFill>
              </a:rPr>
              <a:t>under the NI lighting treatments than under short </a:t>
            </a:r>
            <a:r>
              <a:rPr lang="en-US" sz="3000" dirty="0" smtClean="0">
                <a:solidFill>
                  <a:schemeClr val="bg1"/>
                </a:solidFill>
              </a:rPr>
              <a:t>days, respectively (Fig. 3).</a:t>
            </a:r>
            <a:endParaRPr lang="en-US" sz="3000" dirty="0">
              <a:solidFill>
                <a:schemeClr val="bg1"/>
              </a:solidFill>
            </a:endParaRPr>
          </a:p>
          <a:p>
            <a:pPr indent="457200" algn="just"/>
            <a:r>
              <a:rPr lang="en-US" sz="3000" u="sng" dirty="0">
                <a:solidFill>
                  <a:schemeClr val="bg1"/>
                </a:solidFill>
              </a:rPr>
              <a:t>Henry Mast Greenhouse</a:t>
            </a:r>
            <a:r>
              <a:rPr lang="en-US" sz="3000" dirty="0">
                <a:solidFill>
                  <a:schemeClr val="bg1"/>
                </a:solidFill>
              </a:rPr>
              <a:t>. All plants flowered similarly under the HPS lamps and </a:t>
            </a:r>
            <a:r>
              <a:rPr lang="en-US" sz="3000" dirty="0" smtClean="0">
                <a:solidFill>
                  <a:schemeClr val="bg1"/>
                </a:solidFill>
              </a:rPr>
              <a:t>LEDs </a:t>
            </a:r>
            <a:r>
              <a:rPr lang="en-US" sz="3000" dirty="0">
                <a:solidFill>
                  <a:schemeClr val="bg1"/>
                </a:solidFill>
              </a:rPr>
              <a:t>except </a:t>
            </a:r>
            <a:r>
              <a:rPr lang="en-US" sz="3000" dirty="0" smtClean="0">
                <a:solidFill>
                  <a:schemeClr val="bg1"/>
                </a:solidFill>
              </a:rPr>
              <a:t>for snapdragon, in which only 8% flowered </a:t>
            </a:r>
            <a:r>
              <a:rPr lang="en-US" sz="3000" dirty="0">
                <a:solidFill>
                  <a:schemeClr val="bg1"/>
                </a:solidFill>
              </a:rPr>
              <a:t>under the HPS lamps </a:t>
            </a:r>
            <a:r>
              <a:rPr lang="en-US" sz="3000" dirty="0" smtClean="0">
                <a:solidFill>
                  <a:schemeClr val="bg1"/>
                </a:solidFill>
              </a:rPr>
              <a:t>when </a:t>
            </a:r>
            <a:r>
              <a:rPr lang="en-US" sz="3000" dirty="0">
                <a:solidFill>
                  <a:schemeClr val="bg1"/>
                </a:solidFill>
              </a:rPr>
              <a:t>the trial ended</a:t>
            </a:r>
            <a:r>
              <a:rPr lang="en-US" sz="3000" dirty="0" smtClean="0">
                <a:solidFill>
                  <a:schemeClr val="bg1"/>
                </a:solidFill>
              </a:rPr>
              <a:t>.</a:t>
            </a:r>
          </a:p>
          <a:p>
            <a:pPr indent="457200" algn="just"/>
            <a:r>
              <a:rPr lang="en-US" sz="3000" u="sng" dirty="0">
                <a:solidFill>
                  <a:schemeClr val="bg1"/>
                </a:solidFill>
              </a:rPr>
              <a:t>Krueger-Maddux Greenhouses</a:t>
            </a:r>
            <a:r>
              <a:rPr lang="en-US" sz="3000" dirty="0">
                <a:solidFill>
                  <a:schemeClr val="bg1"/>
                </a:solidFill>
              </a:rPr>
              <a:t>. All plants flowered similarly under the INC lamps and LEDs except </a:t>
            </a:r>
            <a:r>
              <a:rPr lang="en-US" sz="3000" dirty="0" smtClean="0">
                <a:solidFill>
                  <a:schemeClr val="bg1"/>
                </a:solidFill>
              </a:rPr>
              <a:t>snapdragon</a:t>
            </a:r>
            <a:r>
              <a:rPr lang="en-US" sz="3000" dirty="0">
                <a:solidFill>
                  <a:schemeClr val="bg1"/>
                </a:solidFill>
              </a:rPr>
              <a:t>, which flowered </a:t>
            </a:r>
            <a:r>
              <a:rPr lang="en-US" sz="3000" dirty="0" smtClean="0">
                <a:solidFill>
                  <a:schemeClr val="bg1"/>
                </a:solidFill>
              </a:rPr>
              <a:t>eight </a:t>
            </a:r>
            <a:r>
              <a:rPr lang="en-US" sz="3000" dirty="0">
                <a:solidFill>
                  <a:schemeClr val="bg1"/>
                </a:solidFill>
              </a:rPr>
              <a:t>days earlier under the INC lamps than under the LEDs</a:t>
            </a:r>
            <a:r>
              <a:rPr lang="en-US" sz="3000" dirty="0" smtClean="0">
                <a:solidFill>
                  <a:schemeClr val="bg1"/>
                </a:solidFill>
              </a:rPr>
              <a:t>.</a:t>
            </a:r>
          </a:p>
          <a:p>
            <a:pPr indent="457200" algn="just"/>
            <a:r>
              <a:rPr lang="en-US" sz="3000" u="sng" dirty="0" err="1">
                <a:solidFill>
                  <a:schemeClr val="bg1"/>
                </a:solidFill>
              </a:rPr>
              <a:t>Kube</a:t>
            </a:r>
            <a:r>
              <a:rPr lang="en-US" sz="3000" u="sng" dirty="0">
                <a:solidFill>
                  <a:schemeClr val="bg1"/>
                </a:solidFill>
              </a:rPr>
              <a:t> Pak</a:t>
            </a:r>
            <a:r>
              <a:rPr lang="en-US" sz="3000" dirty="0">
                <a:solidFill>
                  <a:schemeClr val="bg1"/>
                </a:solidFill>
              </a:rPr>
              <a:t>. Petunia WPC did not flower under the CFL lamps </a:t>
            </a:r>
            <a:r>
              <a:rPr lang="en-US" sz="3000" dirty="0" smtClean="0">
                <a:solidFill>
                  <a:schemeClr val="bg1"/>
                </a:solidFill>
              </a:rPr>
              <a:t>when </a:t>
            </a:r>
            <a:r>
              <a:rPr lang="en-US" sz="3000" dirty="0">
                <a:solidFill>
                  <a:schemeClr val="bg1"/>
                </a:solidFill>
              </a:rPr>
              <a:t>the trial ended. </a:t>
            </a:r>
            <a:r>
              <a:rPr lang="en-US" sz="3000" dirty="0" err="1" smtClean="0">
                <a:solidFill>
                  <a:schemeClr val="bg1"/>
                </a:solidFill>
              </a:rPr>
              <a:t>Calibrachoa</a:t>
            </a:r>
            <a:r>
              <a:rPr lang="en-US" sz="3000" dirty="0" smtClean="0">
                <a:solidFill>
                  <a:schemeClr val="bg1"/>
                </a:solidFill>
              </a:rPr>
              <a:t>, petunia </a:t>
            </a:r>
            <a:r>
              <a:rPr lang="en-US" sz="3000" dirty="0">
                <a:solidFill>
                  <a:schemeClr val="bg1"/>
                </a:solidFill>
              </a:rPr>
              <a:t>EWBS and verbena flowered earlier under the LEDs than under the INC </a:t>
            </a:r>
            <a:r>
              <a:rPr lang="en-US" sz="3000" dirty="0" smtClean="0">
                <a:solidFill>
                  <a:schemeClr val="bg1"/>
                </a:solidFill>
              </a:rPr>
              <a:t>lamps.</a:t>
            </a:r>
          </a:p>
          <a:p>
            <a:pPr indent="457200" algn="just"/>
            <a:r>
              <a:rPr lang="en-US" sz="3000" u="sng" dirty="0">
                <a:solidFill>
                  <a:schemeClr val="bg1"/>
                </a:solidFill>
              </a:rPr>
              <a:t>MSU</a:t>
            </a:r>
            <a:r>
              <a:rPr lang="en-US" sz="3000" dirty="0">
                <a:solidFill>
                  <a:schemeClr val="bg1"/>
                </a:solidFill>
              </a:rPr>
              <a:t>. Ageratum, dianthus, petunia EWBS and WPC, and snapdragon flowered similarly under the INC lamps and LEDs, and earlier than under short </a:t>
            </a:r>
            <a:r>
              <a:rPr lang="en-US" sz="3000" dirty="0" smtClean="0">
                <a:solidFill>
                  <a:schemeClr val="bg1"/>
                </a:solidFill>
              </a:rPr>
              <a:t>days (Fig. 4). Except </a:t>
            </a:r>
            <a:r>
              <a:rPr lang="en-US" sz="3000" dirty="0">
                <a:solidFill>
                  <a:schemeClr val="bg1"/>
                </a:solidFill>
              </a:rPr>
              <a:t>for dahlia and petunia WPC, plant </a:t>
            </a:r>
            <a:r>
              <a:rPr lang="en-US" sz="3000" dirty="0" smtClean="0">
                <a:solidFill>
                  <a:schemeClr val="bg1"/>
                </a:solidFill>
              </a:rPr>
              <a:t>height and visible bud/inflorescence number </a:t>
            </a:r>
            <a:r>
              <a:rPr lang="en-US" sz="3000" dirty="0">
                <a:solidFill>
                  <a:schemeClr val="bg1"/>
                </a:solidFill>
              </a:rPr>
              <a:t>at flowering was similar under the INC lamps and LEDs</a:t>
            </a:r>
            <a:r>
              <a:rPr lang="en-US" sz="3000" dirty="0" smtClean="0">
                <a:solidFill>
                  <a:schemeClr val="bg1"/>
                </a:solidFill>
              </a:rPr>
              <a:t>.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944600" y="32084189"/>
            <a:ext cx="1280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BFB71"/>
                </a:solidFill>
              </a:rPr>
              <a:t>Acknowledgements</a:t>
            </a:r>
          </a:p>
          <a:p>
            <a:pPr indent="457200" algn="just"/>
            <a:r>
              <a:rPr lang="en-US" sz="3000" dirty="0">
                <a:solidFill>
                  <a:schemeClr val="bg1"/>
                </a:solidFill>
              </a:rPr>
              <a:t>The authors </a:t>
            </a:r>
            <a:r>
              <a:rPr lang="en-US" sz="3000" dirty="0" smtClean="0">
                <a:solidFill>
                  <a:schemeClr val="bg1"/>
                </a:solidFill>
              </a:rPr>
              <a:t>thank the participating companies </a:t>
            </a:r>
            <a:r>
              <a:rPr lang="en-US" sz="3000" dirty="0">
                <a:solidFill>
                  <a:schemeClr val="bg1"/>
                </a:solidFill>
              </a:rPr>
              <a:t>for their cooperation with this project. They also thank Philips Lighting and </a:t>
            </a:r>
            <a:r>
              <a:rPr lang="en-US" sz="3000" dirty="0" err="1">
                <a:solidFill>
                  <a:schemeClr val="bg1"/>
                </a:solidFill>
              </a:rPr>
              <a:t>HortAmericas</a:t>
            </a:r>
            <a:r>
              <a:rPr lang="en-US" sz="3000" dirty="0">
                <a:solidFill>
                  <a:schemeClr val="bg1"/>
                </a:solidFill>
              </a:rPr>
              <a:t> for subsidizing the cost of the LEDs and funding provided by the USDA National Institute of Food and Agriculture’s Specialty Crop Research Initiative and MSU’s Project GREEEN.</a:t>
            </a: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5" r="11598" b="7882"/>
          <a:stretch/>
        </p:blipFill>
        <p:spPr bwMode="auto">
          <a:xfrm>
            <a:off x="20439161" y="16840200"/>
            <a:ext cx="6307040" cy="77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2" r="10278" b="5839"/>
          <a:stretch/>
        </p:blipFill>
        <p:spPr bwMode="auto">
          <a:xfrm>
            <a:off x="13944599" y="16840200"/>
            <a:ext cx="6354193" cy="776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" t="1" r="4513" b="49975"/>
          <a:stretch/>
        </p:blipFill>
        <p:spPr bwMode="auto">
          <a:xfrm>
            <a:off x="761998" y="10439401"/>
            <a:ext cx="12891563" cy="546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99" y="16840200"/>
            <a:ext cx="12891563" cy="77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13944600" y="24612600"/>
            <a:ext cx="635419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smtClean="0">
                <a:solidFill>
                  <a:srgbClr val="FBFB71"/>
                </a:solidFill>
              </a:rPr>
              <a:t>Fig. 3. Days </a:t>
            </a:r>
            <a:r>
              <a:rPr lang="en-US" sz="2500" dirty="0">
                <a:solidFill>
                  <a:srgbClr val="FBFB71"/>
                </a:solidFill>
              </a:rPr>
              <a:t>to flower (in </a:t>
            </a:r>
            <a:r>
              <a:rPr lang="en-US" sz="2500" dirty="0" smtClean="0">
                <a:solidFill>
                  <a:srgbClr val="FBFB71"/>
                </a:solidFill>
              </a:rPr>
              <a:t>white) and flowering percentage (in yellow) at the Center for Applied Horticultural Research. –, insufficient data.</a:t>
            </a:r>
            <a:endParaRPr lang="en-US" sz="2500" dirty="0">
              <a:solidFill>
                <a:srgbClr val="FBFB7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0439161" y="24602551"/>
            <a:ext cx="63070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smtClean="0">
                <a:solidFill>
                  <a:srgbClr val="FBFB71"/>
                </a:solidFill>
              </a:rPr>
              <a:t>Fig. 4. Days </a:t>
            </a:r>
            <a:r>
              <a:rPr lang="en-US" sz="2500" dirty="0">
                <a:solidFill>
                  <a:srgbClr val="FBFB71"/>
                </a:solidFill>
              </a:rPr>
              <a:t>to flower (in </a:t>
            </a:r>
            <a:r>
              <a:rPr lang="en-US" sz="2500" dirty="0" smtClean="0">
                <a:solidFill>
                  <a:srgbClr val="FBFB71"/>
                </a:solidFill>
              </a:rPr>
              <a:t>white) and flowering percentage (in yellow) at MSU. Data were pooled from two replicate greenhouses.</a:t>
            </a:r>
            <a:endParaRPr lang="en-US" sz="2500" dirty="0">
              <a:solidFill>
                <a:srgbClr val="FBFB7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1998" y="15905946"/>
            <a:ext cx="128915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FBFB71"/>
                </a:solidFill>
              </a:rPr>
              <a:t>Fig. 1. Setup of photoperiod treatments at the Center for Applied Horticultural Research.</a:t>
            </a:r>
            <a:endParaRPr lang="en-US" sz="2500" dirty="0">
              <a:solidFill>
                <a:srgbClr val="FBFB7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61999" y="24625634"/>
            <a:ext cx="1289156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smtClean="0">
                <a:solidFill>
                  <a:srgbClr val="FBFB71"/>
                </a:solidFill>
              </a:rPr>
              <a:t>Fig. 2. Days to flower at six trial sites. Here and in Fig. 3 and 4, values with different letters within species are </a:t>
            </a:r>
            <a:r>
              <a:rPr lang="en-US" sz="2500" dirty="0">
                <a:solidFill>
                  <a:srgbClr val="FBFB71"/>
                </a:solidFill>
              </a:rPr>
              <a:t>significantly </a:t>
            </a:r>
            <a:r>
              <a:rPr lang="en-US" sz="2500" dirty="0" smtClean="0">
                <a:solidFill>
                  <a:srgbClr val="FBFB71"/>
                </a:solidFill>
              </a:rPr>
              <a:t>different (</a:t>
            </a:r>
            <a:r>
              <a:rPr lang="en-US" sz="2500" i="1" dirty="0" smtClean="0">
                <a:solidFill>
                  <a:srgbClr val="FBFB71"/>
                </a:solidFill>
              </a:rPr>
              <a:t>P</a:t>
            </a:r>
            <a:r>
              <a:rPr lang="en-US" sz="2500" dirty="0" smtClean="0">
                <a:solidFill>
                  <a:srgbClr val="FBFB71"/>
                </a:solidFill>
              </a:rPr>
              <a:t> ≤ 0.05). CFL, compact fluorescent. HPS, high-pressure sodium. INC, incandescent. LED, light-emitting diode. Data at MSU were from one greenhouse.</a:t>
            </a:r>
            <a:endParaRPr lang="en-US" sz="2500" dirty="0">
              <a:solidFill>
                <a:srgbClr val="FBFB71"/>
              </a:solidFill>
            </a:endParaRPr>
          </a:p>
        </p:txBody>
      </p:sp>
      <p:grpSp>
        <p:nvGrpSpPr>
          <p:cNvPr id="55" name="Group 54"/>
          <p:cNvGrpSpPr>
            <a:grpSpLocks noChangeAspect="1"/>
          </p:cNvGrpSpPr>
          <p:nvPr/>
        </p:nvGrpSpPr>
        <p:grpSpPr>
          <a:xfrm>
            <a:off x="762000" y="1964659"/>
            <a:ext cx="1981200" cy="2012490"/>
            <a:chOff x="6633895" y="5465237"/>
            <a:chExt cx="1395284" cy="1417320"/>
          </a:xfrm>
        </p:grpSpPr>
        <p:sp>
          <p:nvSpPr>
            <p:cNvPr id="56" name="Rectangle 14"/>
            <p:cNvSpPr>
              <a:spLocks noChangeArrowheads="1"/>
            </p:cNvSpPr>
            <p:nvPr/>
          </p:nvSpPr>
          <p:spPr bwMode="auto">
            <a:xfrm>
              <a:off x="6633895" y="5465237"/>
              <a:ext cx="1395284" cy="1417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57" name="Picture 56" descr="LED lighting logo_final.jp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97252" y="5509564"/>
              <a:ext cx="1259919" cy="1298448"/>
            </a:xfrm>
            <a:prstGeom prst="rect">
              <a:avLst/>
            </a:prstGeom>
          </p:spPr>
        </p:pic>
      </p:grpSp>
      <p:grpSp>
        <p:nvGrpSpPr>
          <p:cNvPr id="58" name="Group 23"/>
          <p:cNvGrpSpPr>
            <a:grpSpLocks noChangeAspect="1"/>
          </p:cNvGrpSpPr>
          <p:nvPr/>
        </p:nvGrpSpPr>
        <p:grpSpPr bwMode="auto">
          <a:xfrm>
            <a:off x="24841200" y="1964731"/>
            <a:ext cx="1905001" cy="2060618"/>
            <a:chOff x="995" y="2908"/>
            <a:chExt cx="1066" cy="1296"/>
          </a:xfrm>
        </p:grpSpPr>
        <p:sp>
          <p:nvSpPr>
            <p:cNvPr id="59" name="Rectangle 18"/>
            <p:cNvSpPr>
              <a:spLocks noChangeAspect="1" noChangeArrowheads="1"/>
            </p:cNvSpPr>
            <p:nvPr/>
          </p:nvSpPr>
          <p:spPr bwMode="auto">
            <a:xfrm>
              <a:off x="995" y="2908"/>
              <a:ext cx="1066" cy="12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+mn-ea"/>
              </a:endParaRPr>
            </a:p>
          </p:txBody>
        </p:sp>
        <p:pic>
          <p:nvPicPr>
            <p:cNvPr id="60" name="Picture 19" descr="MSU floriculture logo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31" y="2928"/>
              <a:ext cx="993" cy="123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</p:grpSp>
      <p:sp>
        <p:nvSpPr>
          <p:cNvPr id="61" name="TextBox 60"/>
          <p:cNvSpPr txBox="1"/>
          <p:nvPr/>
        </p:nvSpPr>
        <p:spPr>
          <a:xfrm>
            <a:off x="13944601" y="26206906"/>
            <a:ext cx="12801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BFB71"/>
                </a:solidFill>
              </a:rPr>
              <a:t>Conclusions</a:t>
            </a:r>
          </a:p>
          <a:p>
            <a:pPr indent="457200" algn="just"/>
            <a:r>
              <a:rPr lang="en-US" sz="3000" dirty="0" smtClean="0">
                <a:solidFill>
                  <a:schemeClr val="bg1"/>
                </a:solidFill>
              </a:rPr>
              <a:t>In </a:t>
            </a:r>
            <a:r>
              <a:rPr lang="en-US" sz="3000" dirty="0">
                <a:solidFill>
                  <a:schemeClr val="bg1"/>
                </a:solidFill>
              </a:rPr>
              <a:t>most instances, the </a:t>
            </a:r>
            <a:r>
              <a:rPr lang="en-US" sz="3000" dirty="0" smtClean="0">
                <a:solidFill>
                  <a:schemeClr val="bg1"/>
                </a:solidFill>
              </a:rPr>
              <a:t>R+W+FR </a:t>
            </a:r>
            <a:r>
              <a:rPr lang="en-US" sz="3000" dirty="0">
                <a:solidFill>
                  <a:schemeClr val="bg1"/>
                </a:solidFill>
              </a:rPr>
              <a:t>LEDs </a:t>
            </a:r>
            <a:r>
              <a:rPr lang="en-US" sz="3000" dirty="0" smtClean="0">
                <a:solidFill>
                  <a:schemeClr val="bg1"/>
                </a:solidFill>
              </a:rPr>
              <a:t>were </a:t>
            </a:r>
            <a:r>
              <a:rPr lang="en-US" sz="3000" dirty="0">
                <a:solidFill>
                  <a:schemeClr val="bg1"/>
                </a:solidFill>
              </a:rPr>
              <a:t>as effective </a:t>
            </a:r>
            <a:r>
              <a:rPr lang="en-US" sz="3000" dirty="0" smtClean="0">
                <a:solidFill>
                  <a:schemeClr val="bg1"/>
                </a:solidFill>
              </a:rPr>
              <a:t>at controlling flowering as </a:t>
            </a:r>
            <a:r>
              <a:rPr lang="en-US" sz="3000" dirty="0">
                <a:solidFill>
                  <a:schemeClr val="bg1"/>
                </a:solidFill>
              </a:rPr>
              <a:t>lamps traditionally used in </a:t>
            </a:r>
            <a:r>
              <a:rPr lang="en-US" sz="3000" dirty="0" smtClean="0">
                <a:solidFill>
                  <a:schemeClr val="bg1"/>
                </a:solidFill>
              </a:rPr>
              <a:t>commercial greenhouses. Given </a:t>
            </a:r>
            <a:r>
              <a:rPr lang="en-US" sz="3000" dirty="0">
                <a:solidFill>
                  <a:schemeClr val="bg1"/>
                </a:solidFill>
              </a:rPr>
              <a:t>the comparable effectiveness of the LEDs and conventional </a:t>
            </a:r>
            <a:r>
              <a:rPr lang="en-US" sz="3000" dirty="0" smtClean="0">
                <a:solidFill>
                  <a:schemeClr val="bg1"/>
                </a:solidFill>
              </a:rPr>
              <a:t>lamps, </a:t>
            </a:r>
            <a:r>
              <a:rPr lang="en-US" sz="3000" dirty="0">
                <a:solidFill>
                  <a:schemeClr val="bg1"/>
                </a:solidFill>
              </a:rPr>
              <a:t>factors such as </a:t>
            </a:r>
            <a:r>
              <a:rPr lang="en-US" sz="3000" dirty="0" smtClean="0">
                <a:solidFill>
                  <a:schemeClr val="bg1"/>
                </a:solidFill>
              </a:rPr>
              <a:t>energy availability and consumption</a:t>
            </a:r>
            <a:r>
              <a:rPr lang="en-US" sz="3000" dirty="0">
                <a:solidFill>
                  <a:schemeClr val="bg1"/>
                </a:solidFill>
              </a:rPr>
              <a:t>, lamp longevity, </a:t>
            </a:r>
            <a:r>
              <a:rPr lang="en-US" sz="3000" dirty="0" smtClean="0">
                <a:solidFill>
                  <a:schemeClr val="bg1"/>
                </a:solidFill>
              </a:rPr>
              <a:t>purchase price, lamp operation, and availability of energy rebates could be considered to calculate whether a return on investment of the LEDs is favorable.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3944601" y="34823400"/>
            <a:ext cx="12801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BFB71"/>
                </a:solidFill>
              </a:rPr>
              <a:t>Contact Information</a:t>
            </a:r>
          </a:p>
          <a:p>
            <a:pPr indent="457200" algn="just"/>
            <a:r>
              <a:rPr lang="en-US" sz="3000" baseline="30000" dirty="0" smtClean="0">
                <a:solidFill>
                  <a:schemeClr val="bg1"/>
                </a:solidFill>
              </a:rPr>
              <a:t>1</a:t>
            </a:r>
            <a:r>
              <a:rPr lang="en-US" sz="3000" dirty="0" smtClean="0">
                <a:solidFill>
                  <a:schemeClr val="bg1"/>
                </a:solidFill>
              </a:rPr>
              <a:t>E-mail: mengqin1@msu.edu. </a:t>
            </a:r>
            <a:r>
              <a:rPr lang="en-US" sz="3000" baseline="30000" dirty="0" smtClean="0">
                <a:solidFill>
                  <a:schemeClr val="bg1"/>
                </a:solidFill>
              </a:rPr>
              <a:t>2</a:t>
            </a:r>
            <a:r>
              <a:rPr lang="en-US" sz="3000" dirty="0" smtClean="0">
                <a:solidFill>
                  <a:schemeClr val="bg1"/>
                </a:solidFill>
              </a:rPr>
              <a:t>E-mail: runkleer@msu.edu.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944601" y="29864209"/>
            <a:ext cx="12801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BFB71"/>
                </a:solidFill>
              </a:rPr>
              <a:t>Reference</a:t>
            </a:r>
          </a:p>
          <a:p>
            <a:pPr marL="457200" indent="-457200" algn="just"/>
            <a:r>
              <a:rPr lang="en-US" sz="3000" dirty="0">
                <a:solidFill>
                  <a:schemeClr val="bg1"/>
                </a:solidFill>
              </a:rPr>
              <a:t>Craig, D.S. and E.S. </a:t>
            </a:r>
            <a:r>
              <a:rPr lang="en-US" sz="3000" dirty="0" err="1">
                <a:solidFill>
                  <a:schemeClr val="bg1"/>
                </a:solidFill>
              </a:rPr>
              <a:t>Runkle</a:t>
            </a:r>
            <a:r>
              <a:rPr lang="en-US" sz="3000" dirty="0">
                <a:solidFill>
                  <a:schemeClr val="bg1"/>
                </a:solidFill>
              </a:rPr>
              <a:t>. 2012. Using LEDs to quantify the effect of the red to far-red ratio of night-interruption lighting on flowering of photoperiodic crops. </a:t>
            </a:r>
            <a:r>
              <a:rPr lang="en-US" sz="3000" dirty="0" err="1">
                <a:solidFill>
                  <a:schemeClr val="bg1"/>
                </a:solidFill>
              </a:rPr>
              <a:t>Acta</a:t>
            </a:r>
            <a:r>
              <a:rPr lang="en-US" sz="3000" dirty="0">
                <a:solidFill>
                  <a:schemeClr val="bg1"/>
                </a:solidFill>
              </a:rPr>
              <a:t> Hort. </a:t>
            </a:r>
            <a:r>
              <a:rPr lang="en-US" sz="3000" dirty="0" smtClean="0">
                <a:solidFill>
                  <a:schemeClr val="bg1"/>
                </a:solidFill>
              </a:rPr>
              <a:t>956:179−186.</a:t>
            </a:r>
            <a:endParaRPr lang="en-US" sz="30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75761" y="16611600"/>
            <a:ext cx="25828118" cy="0"/>
          </a:xfrm>
          <a:prstGeom prst="line">
            <a:avLst/>
          </a:prstGeom>
          <a:ln w="50800">
            <a:solidFill>
              <a:srgbClr val="FBFB7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61999" y="26054506"/>
            <a:ext cx="25841880" cy="0"/>
          </a:xfrm>
          <a:prstGeom prst="line">
            <a:avLst/>
          </a:prstGeom>
          <a:ln w="50800">
            <a:solidFill>
              <a:srgbClr val="FBFB7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4-Point Star 6"/>
          <p:cNvSpPr/>
          <p:nvPr/>
        </p:nvSpPr>
        <p:spPr>
          <a:xfrm>
            <a:off x="547160" y="16383000"/>
            <a:ext cx="457201" cy="457200"/>
          </a:xfrm>
          <a:prstGeom prst="star4">
            <a:avLst/>
          </a:prstGeom>
          <a:solidFill>
            <a:srgbClr val="FBF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4-Point Star 30"/>
          <p:cNvSpPr/>
          <p:nvPr/>
        </p:nvSpPr>
        <p:spPr>
          <a:xfrm>
            <a:off x="533399" y="25825906"/>
            <a:ext cx="457201" cy="457200"/>
          </a:xfrm>
          <a:prstGeom prst="star4">
            <a:avLst/>
          </a:prstGeom>
          <a:solidFill>
            <a:srgbClr val="FBF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4-Point Star 31"/>
          <p:cNvSpPr/>
          <p:nvPr/>
        </p:nvSpPr>
        <p:spPr>
          <a:xfrm>
            <a:off x="26441399" y="25831800"/>
            <a:ext cx="457201" cy="457200"/>
          </a:xfrm>
          <a:prstGeom prst="star4">
            <a:avLst/>
          </a:prstGeom>
          <a:solidFill>
            <a:srgbClr val="FBF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4-Point Star 32"/>
          <p:cNvSpPr/>
          <p:nvPr/>
        </p:nvSpPr>
        <p:spPr>
          <a:xfrm>
            <a:off x="26441399" y="16383000"/>
            <a:ext cx="457201" cy="457200"/>
          </a:xfrm>
          <a:prstGeom prst="star4">
            <a:avLst/>
          </a:prstGeom>
          <a:solidFill>
            <a:srgbClr val="FBF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5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1074</Words>
  <Application>Microsoft Office PowerPoint</Application>
  <PresentationFormat>Custom</PresentationFormat>
  <Paragraphs>34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</dc:creator>
  <cp:lastModifiedBy>William</cp:lastModifiedBy>
  <cp:revision>255</cp:revision>
  <dcterms:created xsi:type="dcterms:W3CDTF">2006-08-16T00:00:00Z</dcterms:created>
  <dcterms:modified xsi:type="dcterms:W3CDTF">2014-03-14T22:37:58Z</dcterms:modified>
</cp:coreProperties>
</file>