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2404050" cy="43205400"/>
  <p:notesSz cx="6761163" cy="9942513"/>
  <p:defaultTextStyle>
    <a:defPPr>
      <a:defRPr lang="zh-TW"/>
    </a:defPPr>
    <a:lvl1pPr marL="0" algn="l" defTabSz="4317748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58881" algn="l" defTabSz="4317748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17748" algn="l" defTabSz="4317748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76633" algn="l" defTabSz="4317748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35495" algn="l" defTabSz="4317748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794376" algn="l" defTabSz="4317748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53247" algn="l" defTabSz="4317748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12123" algn="l" defTabSz="4317748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70995" algn="l" defTabSz="4317748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648" autoAdjust="0"/>
  </p:normalViewPr>
  <p:slideViewPr>
    <p:cSldViewPr>
      <p:cViewPr>
        <p:scale>
          <a:sx n="66" d="100"/>
          <a:sy n="66" d="100"/>
        </p:scale>
        <p:origin x="2388" y="12540"/>
      </p:cViewPr>
      <p:guideLst>
        <p:guide orient="horz" pos="13608"/>
        <p:guide pos="102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28E4D-2EB5-4954-B513-CF16E031B565}" type="datetimeFigureOut">
              <a:rPr lang="zh-TW" altLang="en-US" smtClean="0"/>
              <a:t>2014/6/16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6D009-850F-4493-A377-D7C7BB118C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5998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C7163-7CD9-4B21-A146-1406CAB86BC2}" type="datetimeFigureOut">
              <a:rPr lang="zh-TW" altLang="en-US" smtClean="0"/>
              <a:t>2014/6/16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982788" y="746125"/>
            <a:ext cx="27955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08272-B425-465A-B8FC-99C7735345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31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317748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1pPr>
    <a:lvl2pPr marL="2158881" algn="l" defTabSz="4317748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2pPr>
    <a:lvl3pPr marL="4317748" algn="l" defTabSz="4317748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3pPr>
    <a:lvl4pPr marL="6476633" algn="l" defTabSz="4317748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4pPr>
    <a:lvl5pPr marL="8635495" algn="l" defTabSz="4317748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5pPr>
    <a:lvl6pPr marL="10794376" algn="l" defTabSz="4317748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6pPr>
    <a:lvl7pPr marL="12953247" algn="l" defTabSz="4317748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7pPr>
    <a:lvl8pPr marL="15112123" algn="l" defTabSz="4317748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8pPr>
    <a:lvl9pPr marL="17270995" algn="l" defTabSz="4317748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982788" y="746125"/>
            <a:ext cx="2795587" cy="37274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08272-B425-465A-B8FC-99C7735345EF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279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430307" y="13421680"/>
            <a:ext cx="27543443" cy="926115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860611" y="24483073"/>
            <a:ext cx="22682835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58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17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76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35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79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53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12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70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65EAA-447C-4ED6-9F44-E70A3FCC5472}" type="datetimeFigureOut">
              <a:rPr lang="zh-TW" altLang="en-US" smtClean="0"/>
              <a:t>2014/6/16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566D-C703-4B45-AFC3-EC22CA4A09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5168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65EAA-447C-4ED6-9F44-E70A3FCC5472}" type="datetimeFigureOut">
              <a:rPr lang="zh-TW" altLang="en-US" smtClean="0"/>
              <a:t>2014/6/16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566D-C703-4B45-AFC3-EC22CA4A09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4607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3254786" y="10901365"/>
            <a:ext cx="25833229" cy="23224902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743864" y="10901365"/>
            <a:ext cx="76970870" cy="23224902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65EAA-447C-4ED6-9F44-E70A3FCC5472}" type="datetimeFigureOut">
              <a:rPr lang="zh-TW" altLang="en-US" smtClean="0"/>
              <a:t>2014/6/16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566D-C703-4B45-AFC3-EC22CA4A09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6875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65EAA-447C-4ED6-9F44-E70A3FCC5472}" type="datetimeFigureOut">
              <a:rPr lang="zh-TW" altLang="en-US" smtClean="0"/>
              <a:t>2014/6/16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566D-C703-4B45-AFC3-EC22CA4A09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714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59700" y="27763486"/>
            <a:ext cx="27543443" cy="8581073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59700" y="18312314"/>
            <a:ext cx="27543443" cy="9451178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58881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17748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76633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35495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794376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53247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12123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70995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65EAA-447C-4ED6-9F44-E70A3FCC5472}" type="datetimeFigureOut">
              <a:rPr lang="zh-TW" altLang="en-US" smtClean="0"/>
              <a:t>2014/6/16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566D-C703-4B45-AFC3-EC22CA4A09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5432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743853" y="63507947"/>
            <a:ext cx="51402048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7685974" y="63507947"/>
            <a:ext cx="51402051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65EAA-447C-4ED6-9F44-E70A3FCC5472}" type="datetimeFigureOut">
              <a:rPr lang="zh-TW" altLang="en-US" smtClean="0"/>
              <a:t>2014/6/16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566D-C703-4B45-AFC3-EC22CA4A09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1738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20206" y="1730219"/>
            <a:ext cx="29163645" cy="72009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620213" y="9671212"/>
            <a:ext cx="14317416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58881" indent="0">
              <a:buNone/>
              <a:defRPr sz="9500" b="1"/>
            </a:lvl2pPr>
            <a:lvl3pPr marL="4317748" indent="0">
              <a:buNone/>
              <a:defRPr sz="8500" b="1"/>
            </a:lvl3pPr>
            <a:lvl4pPr marL="6476633" indent="0">
              <a:buNone/>
              <a:defRPr sz="7600" b="1"/>
            </a:lvl4pPr>
            <a:lvl5pPr marL="8635495" indent="0">
              <a:buNone/>
              <a:defRPr sz="7600" b="1"/>
            </a:lvl5pPr>
            <a:lvl6pPr marL="10794376" indent="0">
              <a:buNone/>
              <a:defRPr sz="7600" b="1"/>
            </a:lvl6pPr>
            <a:lvl7pPr marL="12953247" indent="0">
              <a:buNone/>
              <a:defRPr sz="7600" b="1"/>
            </a:lvl7pPr>
            <a:lvl8pPr marL="15112123" indent="0">
              <a:buNone/>
              <a:defRPr sz="7600" b="1"/>
            </a:lvl8pPr>
            <a:lvl9pPr marL="17270995" indent="0">
              <a:buNone/>
              <a:defRPr sz="7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620213" y="13701713"/>
            <a:ext cx="14317416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16460823" y="9671212"/>
            <a:ext cx="14323040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58881" indent="0">
              <a:buNone/>
              <a:defRPr sz="9500" b="1"/>
            </a:lvl2pPr>
            <a:lvl3pPr marL="4317748" indent="0">
              <a:buNone/>
              <a:defRPr sz="8500" b="1"/>
            </a:lvl3pPr>
            <a:lvl4pPr marL="6476633" indent="0">
              <a:buNone/>
              <a:defRPr sz="7600" b="1"/>
            </a:lvl4pPr>
            <a:lvl5pPr marL="8635495" indent="0">
              <a:buNone/>
              <a:defRPr sz="7600" b="1"/>
            </a:lvl5pPr>
            <a:lvl6pPr marL="10794376" indent="0">
              <a:buNone/>
              <a:defRPr sz="7600" b="1"/>
            </a:lvl6pPr>
            <a:lvl7pPr marL="12953247" indent="0">
              <a:buNone/>
              <a:defRPr sz="7600" b="1"/>
            </a:lvl7pPr>
            <a:lvl8pPr marL="15112123" indent="0">
              <a:buNone/>
              <a:defRPr sz="7600" b="1"/>
            </a:lvl8pPr>
            <a:lvl9pPr marL="17270995" indent="0">
              <a:buNone/>
              <a:defRPr sz="7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16460823" y="13701713"/>
            <a:ext cx="14323040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65EAA-447C-4ED6-9F44-E70A3FCC5472}" type="datetimeFigureOut">
              <a:rPr lang="zh-TW" altLang="en-US" smtClean="0"/>
              <a:t>2014/6/16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566D-C703-4B45-AFC3-EC22CA4A09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6535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65EAA-447C-4ED6-9F44-E70A3FCC5472}" type="datetimeFigureOut">
              <a:rPr lang="zh-TW" altLang="en-US" smtClean="0"/>
              <a:t>2014/6/16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566D-C703-4B45-AFC3-EC22CA4A09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850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65EAA-447C-4ED6-9F44-E70A3FCC5472}" type="datetimeFigureOut">
              <a:rPr lang="zh-TW" altLang="en-US" smtClean="0"/>
              <a:t>2014/6/16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566D-C703-4B45-AFC3-EC22CA4A09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5292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20211" y="1720221"/>
            <a:ext cx="10660709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669092" y="1720224"/>
            <a:ext cx="18114761" cy="36874612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20211" y="9041146"/>
            <a:ext cx="10660709" cy="29553697"/>
          </a:xfrm>
        </p:spPr>
        <p:txBody>
          <a:bodyPr/>
          <a:lstStyle>
            <a:lvl1pPr marL="0" indent="0">
              <a:buNone/>
              <a:defRPr sz="6600"/>
            </a:lvl1pPr>
            <a:lvl2pPr marL="2158881" indent="0">
              <a:buNone/>
              <a:defRPr sz="5700"/>
            </a:lvl2pPr>
            <a:lvl3pPr marL="4317748" indent="0">
              <a:buNone/>
              <a:defRPr sz="4700"/>
            </a:lvl3pPr>
            <a:lvl4pPr marL="6476633" indent="0">
              <a:buNone/>
              <a:defRPr sz="4700"/>
            </a:lvl4pPr>
            <a:lvl5pPr marL="8635495" indent="0">
              <a:buNone/>
              <a:defRPr sz="4700"/>
            </a:lvl5pPr>
            <a:lvl6pPr marL="10794376" indent="0">
              <a:buNone/>
              <a:defRPr sz="4700"/>
            </a:lvl6pPr>
            <a:lvl7pPr marL="12953247" indent="0">
              <a:buNone/>
              <a:defRPr sz="4700"/>
            </a:lvl7pPr>
            <a:lvl8pPr marL="15112123" indent="0">
              <a:buNone/>
              <a:defRPr sz="4700"/>
            </a:lvl8pPr>
            <a:lvl9pPr marL="17270995" indent="0">
              <a:buNone/>
              <a:defRPr sz="47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65EAA-447C-4ED6-9F44-E70A3FCC5472}" type="datetimeFigureOut">
              <a:rPr lang="zh-TW" altLang="en-US" smtClean="0"/>
              <a:t>2014/6/16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566D-C703-4B45-AFC3-EC22CA4A09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2937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51421" y="30243793"/>
            <a:ext cx="19442430" cy="3570449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351421" y="3860483"/>
            <a:ext cx="19442430" cy="25923240"/>
          </a:xfrm>
        </p:spPr>
        <p:txBody>
          <a:bodyPr/>
          <a:lstStyle>
            <a:lvl1pPr marL="0" indent="0">
              <a:buNone/>
              <a:defRPr sz="15100"/>
            </a:lvl1pPr>
            <a:lvl2pPr marL="2158881" indent="0">
              <a:buNone/>
              <a:defRPr sz="13200"/>
            </a:lvl2pPr>
            <a:lvl3pPr marL="4317748" indent="0">
              <a:buNone/>
              <a:defRPr sz="11300"/>
            </a:lvl3pPr>
            <a:lvl4pPr marL="6476633" indent="0">
              <a:buNone/>
              <a:defRPr sz="9500"/>
            </a:lvl4pPr>
            <a:lvl5pPr marL="8635495" indent="0">
              <a:buNone/>
              <a:defRPr sz="9500"/>
            </a:lvl5pPr>
            <a:lvl6pPr marL="10794376" indent="0">
              <a:buNone/>
              <a:defRPr sz="9500"/>
            </a:lvl6pPr>
            <a:lvl7pPr marL="12953247" indent="0">
              <a:buNone/>
              <a:defRPr sz="9500"/>
            </a:lvl7pPr>
            <a:lvl8pPr marL="15112123" indent="0">
              <a:buNone/>
              <a:defRPr sz="9500"/>
            </a:lvl8pPr>
            <a:lvl9pPr marL="17270995" indent="0">
              <a:buNone/>
              <a:defRPr sz="95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51421" y="33814242"/>
            <a:ext cx="19442430" cy="5070631"/>
          </a:xfrm>
        </p:spPr>
        <p:txBody>
          <a:bodyPr/>
          <a:lstStyle>
            <a:lvl1pPr marL="0" indent="0">
              <a:buNone/>
              <a:defRPr sz="6600"/>
            </a:lvl1pPr>
            <a:lvl2pPr marL="2158881" indent="0">
              <a:buNone/>
              <a:defRPr sz="5700"/>
            </a:lvl2pPr>
            <a:lvl3pPr marL="4317748" indent="0">
              <a:buNone/>
              <a:defRPr sz="4700"/>
            </a:lvl3pPr>
            <a:lvl4pPr marL="6476633" indent="0">
              <a:buNone/>
              <a:defRPr sz="4700"/>
            </a:lvl4pPr>
            <a:lvl5pPr marL="8635495" indent="0">
              <a:buNone/>
              <a:defRPr sz="4700"/>
            </a:lvl5pPr>
            <a:lvl6pPr marL="10794376" indent="0">
              <a:buNone/>
              <a:defRPr sz="4700"/>
            </a:lvl6pPr>
            <a:lvl7pPr marL="12953247" indent="0">
              <a:buNone/>
              <a:defRPr sz="4700"/>
            </a:lvl7pPr>
            <a:lvl8pPr marL="15112123" indent="0">
              <a:buNone/>
              <a:defRPr sz="4700"/>
            </a:lvl8pPr>
            <a:lvl9pPr marL="17270995" indent="0">
              <a:buNone/>
              <a:defRPr sz="47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65EAA-447C-4ED6-9F44-E70A3FCC5472}" type="datetimeFigureOut">
              <a:rPr lang="zh-TW" altLang="en-US" smtClean="0"/>
              <a:t>2014/6/16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566D-C703-4B45-AFC3-EC22CA4A09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3329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620206" y="1730219"/>
            <a:ext cx="29163645" cy="7200900"/>
          </a:xfrm>
          <a:prstGeom prst="rect">
            <a:avLst/>
          </a:prstGeom>
        </p:spPr>
        <p:txBody>
          <a:bodyPr vert="horz" lIns="431780" tIns="215885" rIns="431780" bIns="215885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620206" y="10081276"/>
            <a:ext cx="29163645" cy="28513567"/>
          </a:xfrm>
          <a:prstGeom prst="rect">
            <a:avLst/>
          </a:prstGeom>
        </p:spPr>
        <p:txBody>
          <a:bodyPr vert="horz" lIns="431780" tIns="215885" rIns="431780" bIns="215885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620206" y="40045014"/>
            <a:ext cx="7560945" cy="2300288"/>
          </a:xfrm>
          <a:prstGeom prst="rect">
            <a:avLst/>
          </a:prstGeom>
        </p:spPr>
        <p:txBody>
          <a:bodyPr vert="horz" lIns="431780" tIns="215885" rIns="431780" bIns="215885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65EAA-447C-4ED6-9F44-E70A3FCC5472}" type="datetimeFigureOut">
              <a:rPr lang="zh-TW" altLang="en-US" smtClean="0"/>
              <a:t>2014/6/16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1071387" y="40045014"/>
            <a:ext cx="10261283" cy="2300288"/>
          </a:xfrm>
          <a:prstGeom prst="rect">
            <a:avLst/>
          </a:prstGeom>
        </p:spPr>
        <p:txBody>
          <a:bodyPr vert="horz" lIns="431780" tIns="215885" rIns="431780" bIns="215885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23222906" y="40045014"/>
            <a:ext cx="7560945" cy="2300288"/>
          </a:xfrm>
          <a:prstGeom prst="rect">
            <a:avLst/>
          </a:prstGeom>
        </p:spPr>
        <p:txBody>
          <a:bodyPr vert="horz" lIns="431780" tIns="215885" rIns="431780" bIns="215885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C566D-C703-4B45-AFC3-EC22CA4A09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1635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17748" rtl="0" eaLnBrk="1" latinLnBrk="0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19158" indent="-1619158" algn="l" defTabSz="4317748" rtl="0" eaLnBrk="1" latinLnBrk="0" hangingPunct="1">
        <a:spcBef>
          <a:spcPct val="20000"/>
        </a:spcBef>
        <a:buFont typeface="Arial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08171" indent="-1349295" algn="l" defTabSz="4317748" rtl="0" eaLnBrk="1" latinLnBrk="0" hangingPunct="1">
        <a:spcBef>
          <a:spcPct val="20000"/>
        </a:spcBef>
        <a:buFont typeface="Arial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397193" indent="-1079440" algn="l" defTabSz="4317748" rtl="0" eaLnBrk="1" latinLnBrk="0" hangingPunct="1">
        <a:spcBef>
          <a:spcPct val="20000"/>
        </a:spcBef>
        <a:buFont typeface="Arial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56059" indent="-1079440" algn="l" defTabSz="4317748" rtl="0" eaLnBrk="1" latinLnBrk="0" hangingPunct="1">
        <a:spcBef>
          <a:spcPct val="20000"/>
        </a:spcBef>
        <a:buFont typeface="Arial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14935" indent="-1079440" algn="l" defTabSz="4317748" rtl="0" eaLnBrk="1" latinLnBrk="0" hangingPunct="1">
        <a:spcBef>
          <a:spcPct val="20000"/>
        </a:spcBef>
        <a:buFont typeface="Arial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73812" indent="-1079440" algn="l" defTabSz="4317748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32688" indent="-1079440" algn="l" defTabSz="4317748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191569" indent="-1079440" algn="l" defTabSz="4317748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50435" indent="-1079440" algn="l" defTabSz="4317748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317748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58881" algn="l" defTabSz="4317748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17748" algn="l" defTabSz="4317748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76633" algn="l" defTabSz="4317748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35495" algn="l" defTabSz="4317748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4376" algn="l" defTabSz="4317748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53247" algn="l" defTabSz="4317748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12123" algn="l" defTabSz="4317748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70995" algn="l" defTabSz="4317748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jpeg"/><Relationship Id="rId26" Type="http://schemas.openxmlformats.org/officeDocument/2006/relationships/image" Target="../media/image23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hyperlink" Target="http://www.google.com.tw/url?sa=i&amp;rct=j&amp;q=&amp;esrc=s&amp;source=images&amp;cd=&amp;cad=rja&amp;uact=8&amp;docid=G-K9psztfNoXcM&amp;tbnid=MYjpTkp4CD6bgM:&amp;ved=0CAUQjRw&amp;url=http://140.112.183.1/cpps/ecpps/E-webs/E-weblocal.htm&amp;ei=c-eNU43GJIuSkgWexoGIAQ&amp;psig=AFQjCNFSDT7NC4-yjh17ZB8yyVTN1enZsQ&amp;ust=1401895149822650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23" Type="http://schemas.openxmlformats.org/officeDocument/2006/relationships/image" Target="../media/image21.png"/><Relationship Id="rId10" Type="http://schemas.openxmlformats.org/officeDocument/2006/relationships/image" Target="../media/image8.jpe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2439" y="19473987"/>
            <a:ext cx="7675814" cy="5142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2475" y="19572515"/>
            <a:ext cx="8275411" cy="4980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775" y="24552926"/>
            <a:ext cx="8226140" cy="4674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888" y="24616913"/>
            <a:ext cx="7655622" cy="461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0072" y="14841270"/>
            <a:ext cx="7756399" cy="4632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1093" y="14756865"/>
            <a:ext cx="8150014" cy="4717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圓角矩形 15"/>
          <p:cNvSpPr/>
          <p:nvPr/>
        </p:nvSpPr>
        <p:spPr>
          <a:xfrm>
            <a:off x="138045" y="262074"/>
            <a:ext cx="31971553" cy="7408006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77" tIns="45686" rIns="91377" bIns="45686" spcCol="0" rtlCol="0" anchor="ctr"/>
          <a:lstStyle/>
          <a:p>
            <a:pPr algn="ctr"/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1296367" y="1529923"/>
            <a:ext cx="26254418" cy="2277478"/>
          </a:xfrm>
          <a:prstGeom prst="rect">
            <a:avLst/>
          </a:prstGeom>
          <a:noFill/>
        </p:spPr>
        <p:txBody>
          <a:bodyPr wrap="square" lIns="91377" tIns="45686" rIns="91377" bIns="45686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zh-TW" sz="7100" b="1" dirty="0">
                <a:solidFill>
                  <a:srgbClr val="00B050"/>
                </a:solidFill>
              </a:rPr>
              <a:t>The Effect of Multi-wavelength Light-emitting Diode Lighting on the Growth Response of Leaf Lettuce at Different Stages</a:t>
            </a:r>
            <a:endParaRPr lang="zh-TW" altLang="en-US" sz="6600" b="1" spc="52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-31849" y="395038"/>
            <a:ext cx="32393727" cy="677040"/>
          </a:xfrm>
          <a:prstGeom prst="rect">
            <a:avLst/>
          </a:prstGeom>
        </p:spPr>
        <p:txBody>
          <a:bodyPr wrap="square" lIns="91377" tIns="45686" rIns="91377" bIns="45686">
            <a:spAutoFit/>
          </a:bodyPr>
          <a:lstStyle/>
          <a:p>
            <a:pPr algn="ctr"/>
            <a:r>
              <a:rPr lang="en-US" altLang="zh-TW" sz="3800" b="1" dirty="0"/>
              <a:t>2014 </a:t>
            </a:r>
            <a:r>
              <a:rPr lang="en-US" altLang="zh-TW" sz="3800" b="1" dirty="0" err="1"/>
              <a:t>ASHS</a:t>
            </a:r>
            <a:r>
              <a:rPr lang="en-US" altLang="zh-TW" sz="3800" b="1" dirty="0"/>
              <a:t> Annual Conference, </a:t>
            </a:r>
            <a:r>
              <a:rPr lang="fi-FI" altLang="zh-TW" sz="3800" b="1" dirty="0"/>
              <a:t>28-31 July 2014, Orlando, Florida, USA</a:t>
            </a:r>
            <a:endParaRPr lang="zh-TW" altLang="en-US" sz="3800" b="1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29" y="41401192"/>
            <a:ext cx="1582739" cy="1831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矩形 17"/>
          <p:cNvSpPr/>
          <p:nvPr/>
        </p:nvSpPr>
        <p:spPr>
          <a:xfrm>
            <a:off x="-12031" y="4399948"/>
            <a:ext cx="32404050" cy="815539"/>
          </a:xfrm>
          <a:prstGeom prst="rect">
            <a:avLst/>
          </a:prstGeom>
        </p:spPr>
        <p:txBody>
          <a:bodyPr wrap="square" lIns="91377" tIns="45686" rIns="91377" bIns="45686">
            <a:spAutoFit/>
          </a:bodyPr>
          <a:lstStyle/>
          <a:p>
            <a:pPr algn="ctr"/>
            <a:r>
              <a:rPr lang="en-US" altLang="zh-TW" sz="4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Chung-Liang Chang*, </a:t>
            </a:r>
            <a:r>
              <a:rPr lang="en-US" altLang="zh-TW" sz="4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Kuang</a:t>
            </a:r>
            <a:r>
              <a:rPr lang="en-US" altLang="zh-TW" sz="4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-Pi Chang</a:t>
            </a:r>
          </a:p>
        </p:txBody>
      </p:sp>
      <p:sp>
        <p:nvSpPr>
          <p:cNvPr id="20" name="矩形 19"/>
          <p:cNvSpPr/>
          <p:nvPr/>
        </p:nvSpPr>
        <p:spPr>
          <a:xfrm>
            <a:off x="-31865" y="5585602"/>
            <a:ext cx="32404050" cy="2739143"/>
          </a:xfrm>
          <a:prstGeom prst="rect">
            <a:avLst/>
          </a:prstGeom>
        </p:spPr>
        <p:txBody>
          <a:bodyPr wrap="square" lIns="91377" tIns="45686" rIns="91377" bIns="45686">
            <a:spAutoFit/>
          </a:bodyPr>
          <a:lstStyle/>
          <a:p>
            <a:pPr algn="ctr"/>
            <a:r>
              <a:rPr lang="en-US" altLang="zh-TW" sz="4300" dirty="0"/>
              <a:t>Department of </a:t>
            </a:r>
            <a:r>
              <a:rPr lang="en-US" altLang="zh-TW" sz="4300" dirty="0" err="1"/>
              <a:t>Biomechatronics</a:t>
            </a:r>
            <a:r>
              <a:rPr lang="en-US" altLang="zh-TW" sz="4300" dirty="0"/>
              <a:t> Engineering, National </a:t>
            </a:r>
            <a:r>
              <a:rPr lang="en-US" altLang="zh-TW" sz="4300" dirty="0" err="1"/>
              <a:t>Pingtung</a:t>
            </a:r>
            <a:r>
              <a:rPr lang="en-US" altLang="zh-TW" sz="4300" dirty="0"/>
              <a:t> University of Science and Technology, </a:t>
            </a:r>
          </a:p>
          <a:p>
            <a:pPr algn="ctr"/>
            <a:r>
              <a:rPr lang="en-US" altLang="zh-TW" sz="4300" dirty="0"/>
              <a:t>*Corresponding Author-- Voice: +886-8-7703202 Ext. 7586/7718, </a:t>
            </a:r>
          </a:p>
          <a:p>
            <a:pPr algn="ctr"/>
            <a:r>
              <a:rPr lang="en-US" altLang="zh-TW" sz="4300" dirty="0"/>
              <a:t>Email: chungliang@mail.npust.edu.tw</a:t>
            </a:r>
          </a:p>
          <a:p>
            <a:pPr algn="ctr"/>
            <a:endParaRPr lang="en-US" altLang="zh-TW" sz="4300" dirty="0"/>
          </a:p>
        </p:txBody>
      </p:sp>
      <p:sp>
        <p:nvSpPr>
          <p:cNvPr id="30" name="矩形 29"/>
          <p:cNvSpPr/>
          <p:nvPr/>
        </p:nvSpPr>
        <p:spPr>
          <a:xfrm>
            <a:off x="574413" y="7928988"/>
            <a:ext cx="15193762" cy="720000"/>
          </a:xfrm>
          <a:prstGeom prst="rect">
            <a:avLst/>
          </a:prstGeom>
          <a:solidFill>
            <a:srgbClr val="FFC000">
              <a:alpha val="50000"/>
            </a:srgbClr>
          </a:solidFill>
          <a:ln w="25400" cap="rnd">
            <a:solidFill>
              <a:srgbClr val="00B050">
                <a:alpha val="48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7" tIns="45686" rIns="91377" bIns="45686" spcCol="0" rtlCol="0" anchor="ctr"/>
          <a:lstStyle/>
          <a:p>
            <a:pPr algn="ctr" fontAlgn="ctr"/>
            <a:r>
              <a:rPr lang="en-US" altLang="zh-TW" sz="4300" b="1" dirty="0" smtClean="0">
                <a:solidFill>
                  <a:srgbClr val="C00000"/>
                </a:solidFill>
              </a:rPr>
              <a:t>HIGHLIGHT</a:t>
            </a:r>
            <a:endParaRPr lang="zh-TW" altLang="en-US" sz="4300" b="1" dirty="0">
              <a:solidFill>
                <a:srgbClr val="C00000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33813" y="8645736"/>
            <a:ext cx="15193690" cy="3600917"/>
          </a:xfrm>
          <a:prstGeom prst="rect">
            <a:avLst/>
          </a:prstGeom>
        </p:spPr>
        <p:txBody>
          <a:bodyPr wrap="square" lIns="91377" tIns="45686" rIns="91377" bIns="45686">
            <a:spAutoFit/>
          </a:bodyPr>
          <a:lstStyle/>
          <a:p>
            <a:pPr marL="742666" indent="-742666">
              <a:buFont typeface="+mj-lt"/>
              <a:buAutoNum type="arabicPeriod"/>
            </a:pPr>
            <a:r>
              <a:rPr lang="en-US" altLang="zh-TW" sz="3800" dirty="0"/>
              <a:t>F</a:t>
            </a:r>
            <a:r>
              <a:rPr lang="en-US" altLang="zh-TW" sz="3800" dirty="0" smtClean="0"/>
              <a:t>our type of multi-spectral-component </a:t>
            </a:r>
            <a:r>
              <a:rPr lang="en-US" altLang="zh-TW" sz="3800" dirty="0" err="1"/>
              <a:t>LEDs</a:t>
            </a:r>
            <a:r>
              <a:rPr lang="en-US" altLang="zh-TW" sz="3800" dirty="0"/>
              <a:t> are conducted on leaf lettuce at </a:t>
            </a:r>
            <a:r>
              <a:rPr lang="en-US" altLang="zh-TW" sz="3800" dirty="0" smtClean="0"/>
              <a:t>seedling- and </a:t>
            </a:r>
            <a:r>
              <a:rPr lang="en-US" altLang="zh-TW" sz="3800" dirty="0"/>
              <a:t>vegetative stage.</a:t>
            </a:r>
            <a:endParaRPr lang="zh-TW" altLang="zh-TW" sz="3800" dirty="0"/>
          </a:p>
          <a:p>
            <a:pPr marL="742666" indent="-742666">
              <a:buFont typeface="+mj-lt"/>
              <a:buAutoNum type="arabicPeriod"/>
            </a:pPr>
            <a:r>
              <a:rPr lang="en-US" altLang="zh-TW" sz="3800" dirty="0"/>
              <a:t>Different growth stage given different </a:t>
            </a:r>
            <a:r>
              <a:rPr lang="en-US" altLang="zh-TW" sz="3800" dirty="0" smtClean="0"/>
              <a:t>multi-spectral-component </a:t>
            </a:r>
            <a:r>
              <a:rPr lang="en-US" altLang="zh-TW" sz="3800" dirty="0" err="1" smtClean="0"/>
              <a:t>LEDs</a:t>
            </a:r>
            <a:r>
              <a:rPr lang="en-US" altLang="zh-TW" sz="3800" dirty="0" smtClean="0"/>
              <a:t> </a:t>
            </a:r>
            <a:r>
              <a:rPr lang="en-US" altLang="zh-TW" sz="3800" dirty="0"/>
              <a:t>results in a tremendous difference in nitrate.</a:t>
            </a:r>
            <a:endParaRPr lang="zh-TW" altLang="zh-TW" sz="3800" dirty="0"/>
          </a:p>
          <a:p>
            <a:pPr marL="742666" indent="-742666">
              <a:buFont typeface="+mj-lt"/>
              <a:buAutoNum type="arabicPeriod"/>
            </a:pPr>
            <a:r>
              <a:rPr lang="en-US" altLang="zh-TW" sz="3800" dirty="0"/>
              <a:t>The higher, the chlorophyll, the lower the nitrate content among LED </a:t>
            </a:r>
            <a:r>
              <a:rPr lang="en-US" altLang="zh-TW" sz="3800" dirty="0" smtClean="0"/>
              <a:t>lighting </a:t>
            </a:r>
            <a:r>
              <a:rPr lang="en-US" altLang="zh-TW" sz="3800" dirty="0"/>
              <a:t>treatments.</a:t>
            </a:r>
            <a:endParaRPr lang="zh-TW" altLang="zh-TW" sz="3800" dirty="0"/>
          </a:p>
        </p:txBody>
      </p:sp>
      <p:sp>
        <p:nvSpPr>
          <p:cNvPr id="32" name="矩形 31"/>
          <p:cNvSpPr/>
          <p:nvPr/>
        </p:nvSpPr>
        <p:spPr>
          <a:xfrm>
            <a:off x="574414" y="19572515"/>
            <a:ext cx="15193686" cy="72000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rgbClr val="00B050">
                <a:alpha val="4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7" tIns="45686" rIns="91377" bIns="45686" spcCol="0" rtlCol="0" anchor="ctr"/>
          <a:lstStyle/>
          <a:p>
            <a:pPr algn="ctr"/>
            <a:r>
              <a:rPr lang="en-US" altLang="zh-TW" sz="4300" b="1" dirty="0">
                <a:solidFill>
                  <a:srgbClr val="C00000"/>
                </a:solidFill>
              </a:rPr>
              <a:t>MATERIALS AND METHODS</a:t>
            </a:r>
            <a:endParaRPr lang="zh-TW" altLang="en-US" sz="4300" b="1" dirty="0">
              <a:solidFill>
                <a:srgbClr val="C00000"/>
              </a:solidFill>
            </a:endParaRP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3" y="-700158"/>
            <a:ext cx="184603" cy="1400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77" tIns="45686" rIns="91377" bIns="45686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7" name="矩形 36"/>
          <p:cNvSpPr/>
          <p:nvPr/>
        </p:nvSpPr>
        <p:spPr>
          <a:xfrm>
            <a:off x="574414" y="20378566"/>
            <a:ext cx="15193761" cy="3077697"/>
          </a:xfrm>
          <a:prstGeom prst="rect">
            <a:avLst/>
          </a:prstGeom>
        </p:spPr>
        <p:txBody>
          <a:bodyPr wrap="square" lIns="91377" tIns="45686" rIns="91377" bIns="45686">
            <a:spAutoFit/>
          </a:bodyPr>
          <a:lstStyle/>
          <a:p>
            <a:pPr marL="514151" indent="-514151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altLang="zh-TW" sz="3600" dirty="0"/>
              <a:t>LED drive </a:t>
            </a:r>
            <a:r>
              <a:rPr lang="en-US" altLang="zh-TW" sz="3600" dirty="0" smtClean="0"/>
              <a:t>module (</a:t>
            </a:r>
            <a:r>
              <a:rPr lang="en-US" altLang="zh-TW" sz="3300" dirty="0" err="1" smtClean="0"/>
              <a:t>PIC16F887</a:t>
            </a:r>
            <a:r>
              <a:rPr lang="en-US" altLang="zh-TW" sz="3300" dirty="0" smtClean="0"/>
              <a:t> microcontroller, </a:t>
            </a:r>
            <a:r>
              <a:rPr lang="en-US" altLang="zh-TW" sz="3300" dirty="0" err="1" smtClean="0"/>
              <a:t>PWM</a:t>
            </a:r>
            <a:r>
              <a:rPr lang="en-US" altLang="zh-TW" sz="3300" dirty="0" smtClean="0"/>
              <a:t>, and power supply)</a:t>
            </a:r>
            <a:endParaRPr lang="en-US" altLang="zh-TW" sz="3300" dirty="0"/>
          </a:p>
          <a:p>
            <a:pPr marL="514151" indent="-514151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altLang="zh-TW" sz="3300" dirty="0" smtClean="0"/>
              <a:t>Thee </a:t>
            </a:r>
            <a:r>
              <a:rPr lang="en-US" altLang="zh-TW" sz="3300" dirty="0"/>
              <a:t>graphic user interface (GUI) is designed by utilizing Visual BASIC (VB) language. </a:t>
            </a:r>
            <a:endParaRPr lang="en-US" altLang="zh-TW" sz="3300" dirty="0" smtClean="0"/>
          </a:p>
          <a:p>
            <a:pPr marL="514151" indent="-514151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altLang="zh-TW" sz="3600" dirty="0"/>
              <a:t>The LED lighting parameter management:</a:t>
            </a:r>
            <a:r>
              <a:rPr lang="zh-TW" altLang="zh-TW" sz="3600" dirty="0"/>
              <a:t>　</a:t>
            </a:r>
            <a:r>
              <a:rPr lang="en-US" altLang="zh-TW" sz="3600" dirty="0"/>
              <a:t>To record and store the experiment parameters into hard disk through the software interface.</a:t>
            </a:r>
            <a:endParaRPr lang="zh-TW" altLang="en-US" sz="3300" dirty="0"/>
          </a:p>
        </p:txBody>
      </p:sp>
      <p:sp>
        <p:nvSpPr>
          <p:cNvPr id="46" name="矩形 45"/>
          <p:cNvSpPr/>
          <p:nvPr/>
        </p:nvSpPr>
        <p:spPr>
          <a:xfrm>
            <a:off x="632284" y="29726597"/>
            <a:ext cx="6833249" cy="540005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rgbClr val="92D050">
                <a:alpha val="4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7" tIns="45686" rIns="91377" bIns="45686" spcCol="0" rtlCol="0" anchor="ctr"/>
          <a:lstStyle/>
          <a:p>
            <a:pPr algn="ctr"/>
            <a:r>
              <a:rPr lang="en-US" altLang="zh-TW" sz="3600" b="1" dirty="0">
                <a:solidFill>
                  <a:srgbClr val="00B050"/>
                </a:solidFill>
              </a:rPr>
              <a:t>Sixteen LED </a:t>
            </a:r>
            <a:r>
              <a:rPr lang="en-US" altLang="zh-TW" sz="3600" b="1" dirty="0" smtClean="0">
                <a:solidFill>
                  <a:srgbClr val="00B050"/>
                </a:solidFill>
              </a:rPr>
              <a:t>Lighting </a:t>
            </a:r>
            <a:r>
              <a:rPr lang="en-US" altLang="zh-TW" sz="3600" b="1" dirty="0">
                <a:solidFill>
                  <a:srgbClr val="00B050"/>
                </a:solidFill>
              </a:rPr>
              <a:t>Treatments</a:t>
            </a:r>
            <a:endParaRPr lang="zh-TW" altLang="en-US" sz="3600" b="1" dirty="0">
              <a:solidFill>
                <a:srgbClr val="00B050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6277515" y="8858963"/>
            <a:ext cx="16126541" cy="5770742"/>
          </a:xfrm>
          <a:prstGeom prst="rect">
            <a:avLst/>
          </a:prstGeom>
        </p:spPr>
        <p:txBody>
          <a:bodyPr wrap="square" lIns="91377" tIns="45686" rIns="91377" bIns="45686">
            <a:spAutoFit/>
          </a:bodyPr>
          <a:lstStyle/>
          <a:p>
            <a:pPr marL="514151" indent="-514151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altLang="zh-TW" sz="3600" dirty="0"/>
              <a:t>Different cultivation stage given different LED sets results in a tremendous difference in nitrate. </a:t>
            </a:r>
          </a:p>
          <a:p>
            <a:pPr marL="514151" indent="-514151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altLang="zh-TW" sz="3600" dirty="0" smtClean="0"/>
              <a:t>The </a:t>
            </a:r>
            <a:r>
              <a:rPr lang="en-US" altLang="zh-TW" sz="3600" dirty="0"/>
              <a:t>relationship analysis of </a:t>
            </a:r>
            <a:r>
              <a:rPr lang="en-US" altLang="zh-TW" sz="3600" i="1" dirty="0" err="1"/>
              <a:t>chl</a:t>
            </a:r>
            <a:r>
              <a:rPr lang="en-US" altLang="zh-TW" sz="3600" dirty="0"/>
              <a:t> a in contrast to nitrate using </a:t>
            </a:r>
            <a:r>
              <a:rPr lang="en-US" altLang="zh-TW" sz="3600" dirty="0" err="1"/>
              <a:t>SPAD</a:t>
            </a:r>
            <a:r>
              <a:rPr lang="en-US" altLang="zh-TW" sz="3600" dirty="0"/>
              <a:t>-502 shows that </a:t>
            </a:r>
            <a:r>
              <a:rPr lang="en-US" altLang="zh-TW" sz="3600" dirty="0" smtClean="0"/>
              <a:t>the </a:t>
            </a:r>
            <a:r>
              <a:rPr lang="en-US" altLang="zh-TW" sz="3600" dirty="0"/>
              <a:t>higher, the </a:t>
            </a:r>
            <a:r>
              <a:rPr lang="en-US" altLang="zh-TW" sz="3600" i="1" dirty="0" err="1"/>
              <a:t>chl</a:t>
            </a:r>
            <a:r>
              <a:rPr lang="en-US" altLang="zh-TW" sz="3600" dirty="0"/>
              <a:t> a, the lower the nitrate among sixteen </a:t>
            </a:r>
            <a:r>
              <a:rPr lang="en-US" altLang="zh-TW" sz="3600" dirty="0" smtClean="0"/>
              <a:t>treatments.</a:t>
            </a:r>
            <a:endParaRPr lang="en-US" altLang="zh-TW" sz="3300" dirty="0" smtClean="0"/>
          </a:p>
          <a:p>
            <a:pPr marL="514151" indent="-514151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altLang="zh-TW" sz="3300" dirty="0" smtClean="0"/>
              <a:t>Using different </a:t>
            </a:r>
            <a:r>
              <a:rPr lang="en-US" altLang="zh-TW" sz="3300" dirty="0"/>
              <a:t>LED sets results in a tremendous difference in plant quality. </a:t>
            </a:r>
          </a:p>
          <a:p>
            <a:pPr marL="514151" indent="-514151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altLang="zh-TW" sz="3300" dirty="0" err="1" smtClean="0"/>
              <a:t>LrLbG</a:t>
            </a:r>
            <a:r>
              <a:rPr lang="en-US" altLang="zh-TW" sz="3300" dirty="0" smtClean="0"/>
              <a:t> </a:t>
            </a:r>
            <a:r>
              <a:rPr lang="en-US" altLang="zh-TW" sz="3300" dirty="0"/>
              <a:t>or </a:t>
            </a:r>
            <a:r>
              <a:rPr lang="en-US" altLang="zh-TW" sz="3300" dirty="0" err="1"/>
              <a:t>LrLb</a:t>
            </a:r>
            <a:r>
              <a:rPr lang="en-US" altLang="zh-TW" sz="3300" dirty="0"/>
              <a:t> with other combinations results in the worst quality of plant</a:t>
            </a:r>
          </a:p>
          <a:p>
            <a:pPr marL="514151" indent="-514151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altLang="zh-TW" sz="3300" dirty="0" smtClean="0"/>
              <a:t>The </a:t>
            </a:r>
            <a:r>
              <a:rPr lang="en-US" altLang="zh-TW" sz="3300" dirty="0"/>
              <a:t>nitrate 1800 ppm in </a:t>
            </a:r>
            <a:r>
              <a:rPr lang="en-US" altLang="zh-TW" sz="3300" dirty="0" err="1"/>
              <a:t>RCB+RBUV-A</a:t>
            </a:r>
            <a:r>
              <a:rPr lang="en-US" altLang="zh-TW" sz="3300" dirty="0"/>
              <a:t> is the lowest, whereas the nitrate 4100 ppm in </a:t>
            </a:r>
            <a:r>
              <a:rPr lang="en-US" altLang="zh-TW" sz="3300" dirty="0" err="1"/>
              <a:t>RBUV-A+LrLbG</a:t>
            </a:r>
            <a:r>
              <a:rPr lang="en-US" altLang="zh-TW" sz="3300" dirty="0"/>
              <a:t> is the highest, which exceeds the EU standard of lettuce grown in the open air, but is lower than the 4500 ppm standard of lettuce grown under cover</a:t>
            </a:r>
            <a:endParaRPr lang="zh-TW" altLang="zh-TW" sz="3300" dirty="0"/>
          </a:p>
        </p:txBody>
      </p:sp>
      <p:sp>
        <p:nvSpPr>
          <p:cNvPr id="62" name="矩形 61"/>
          <p:cNvSpPr/>
          <p:nvPr/>
        </p:nvSpPr>
        <p:spPr>
          <a:xfrm>
            <a:off x="16358033" y="34363048"/>
            <a:ext cx="15397472" cy="72000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rgbClr val="00B050">
                <a:alpha val="4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7" tIns="45686" rIns="91377" bIns="45686" spcCol="0" rtlCol="0" anchor="ctr"/>
          <a:lstStyle/>
          <a:p>
            <a:pPr algn="ctr"/>
            <a:r>
              <a:rPr lang="en-US" altLang="zh-TW" sz="4300" b="1" dirty="0">
                <a:solidFill>
                  <a:srgbClr val="C00000"/>
                </a:solidFill>
              </a:rPr>
              <a:t>CONCLUSIONS</a:t>
            </a:r>
            <a:endParaRPr lang="zh-TW" altLang="zh-TW" sz="4300" b="1" dirty="0">
              <a:solidFill>
                <a:srgbClr val="C00000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6327659" y="35469882"/>
            <a:ext cx="15224060" cy="4708913"/>
          </a:xfrm>
          <a:prstGeom prst="rect">
            <a:avLst/>
          </a:prstGeom>
        </p:spPr>
        <p:txBody>
          <a:bodyPr wrap="square" lIns="91377" tIns="45686" rIns="91377" bIns="45686">
            <a:spAutoFit/>
          </a:bodyPr>
          <a:lstStyle/>
          <a:p>
            <a:pPr marL="514014" indent="-514014">
              <a:spcAft>
                <a:spcPts val="1200"/>
              </a:spcAft>
              <a:buAutoNum type="arabicPeriod"/>
            </a:pPr>
            <a:r>
              <a:rPr lang="en-US" altLang="zh-TW" sz="3300" dirty="0" err="1"/>
              <a:t>RB</a:t>
            </a:r>
            <a:r>
              <a:rPr lang="en-US" altLang="zh-TW" sz="3300" dirty="0"/>
              <a:t> formed the primary combination to which a single light supplementation is added but the proportion of red light remained high. </a:t>
            </a:r>
          </a:p>
          <a:p>
            <a:pPr marL="514151" indent="-514151">
              <a:spcAft>
                <a:spcPts val="1200"/>
              </a:spcAft>
              <a:buFont typeface="+mj-lt"/>
              <a:buAutoNum type="arabicPeriod"/>
            </a:pPr>
            <a:r>
              <a:rPr lang="en-US" altLang="zh-TW" sz="3300" dirty="0"/>
              <a:t>Instead of further adding LED of different wavelength to influence plant growth, finer segmentation of plant growth stages could be considered.</a:t>
            </a:r>
          </a:p>
          <a:p>
            <a:pPr marL="514151" indent="-514151">
              <a:spcAft>
                <a:spcPts val="1200"/>
              </a:spcAft>
              <a:buFont typeface="+mj-lt"/>
              <a:buAutoNum type="arabicPeriod"/>
            </a:pPr>
            <a:r>
              <a:rPr lang="en-US" altLang="zh-TW" sz="3600" dirty="0"/>
              <a:t>In each stage</a:t>
            </a:r>
            <a:r>
              <a:rPr lang="en-US" altLang="zh-TW" sz="3600" dirty="0" smtClean="0"/>
              <a:t>, </a:t>
            </a:r>
            <a:r>
              <a:rPr lang="en-US" altLang="zh-TW" sz="3600" dirty="0"/>
              <a:t>combination of three different light wavelengths could be applied to benefit plants </a:t>
            </a:r>
            <a:r>
              <a:rPr lang="en-US" altLang="zh-TW" sz="3600" dirty="0" smtClean="0"/>
              <a:t>and </a:t>
            </a:r>
            <a:r>
              <a:rPr lang="en-US" altLang="zh-TW" sz="3600" dirty="0"/>
              <a:t>concurrently reduce energy </a:t>
            </a:r>
            <a:r>
              <a:rPr lang="en-US" altLang="zh-TW" sz="3600" dirty="0" smtClean="0"/>
              <a:t>wastage.</a:t>
            </a:r>
            <a:endParaRPr lang="en-US" altLang="zh-TW" sz="3300" dirty="0" smtClean="0"/>
          </a:p>
          <a:p>
            <a:pPr marL="514151" indent="-514151">
              <a:spcAft>
                <a:spcPts val="1200"/>
              </a:spcAft>
              <a:buFont typeface="+mj-lt"/>
              <a:buAutoNum type="arabicPeriod"/>
            </a:pPr>
            <a:r>
              <a:rPr lang="en-US" altLang="zh-TW" sz="3300" dirty="0" smtClean="0"/>
              <a:t>In </a:t>
            </a:r>
            <a:r>
              <a:rPr lang="en-US" altLang="zh-TW" sz="3300" dirty="0"/>
              <a:t>the future, the ultra-violet lights (UV-A, UV-B) and ultra-red light served as light supplementation to plants in different growth stages.</a:t>
            </a:r>
          </a:p>
        </p:txBody>
      </p:sp>
      <p:sp>
        <p:nvSpPr>
          <p:cNvPr id="65" name="矩形 64"/>
          <p:cNvSpPr/>
          <p:nvPr/>
        </p:nvSpPr>
        <p:spPr>
          <a:xfrm>
            <a:off x="593464" y="12208552"/>
            <a:ext cx="15193686" cy="72000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rgbClr val="00B050">
                <a:alpha val="4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7" tIns="45686" rIns="91377" bIns="45686" spcCol="0" rtlCol="0" anchor="ctr"/>
          <a:lstStyle/>
          <a:p>
            <a:pPr algn="ctr"/>
            <a:r>
              <a:rPr lang="en-US" altLang="zh-TW" sz="4300" b="1" dirty="0" smtClean="0">
                <a:solidFill>
                  <a:srgbClr val="C00000"/>
                </a:solidFill>
              </a:rPr>
              <a:t>MOTIVATION AND OBJECTIVE</a:t>
            </a:r>
            <a:endParaRPr lang="zh-TW" altLang="en-US" sz="4300" b="1" dirty="0">
              <a:solidFill>
                <a:srgbClr val="C00000"/>
              </a:solidFill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533813" y="12872248"/>
            <a:ext cx="15128680" cy="6601739"/>
          </a:xfrm>
          <a:prstGeom prst="rect">
            <a:avLst/>
          </a:prstGeom>
        </p:spPr>
        <p:txBody>
          <a:bodyPr wrap="square" lIns="91377" tIns="45686" rIns="91377" bIns="45686">
            <a:spAutoFit/>
          </a:bodyPr>
          <a:lstStyle/>
          <a:p>
            <a:pPr marL="514151" indent="-514151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altLang="zh-TW" sz="3300" dirty="0"/>
              <a:t>Different types of light source selection and control is an important technique in crop production system (</a:t>
            </a:r>
            <a:r>
              <a:rPr lang="en-US" altLang="zh-TW" sz="3300" dirty="0" err="1"/>
              <a:t>AVRDC</a:t>
            </a:r>
            <a:r>
              <a:rPr lang="en-US" altLang="zh-TW" sz="3300" dirty="0"/>
              <a:t>, 1990; Adams, 1990).</a:t>
            </a:r>
          </a:p>
          <a:p>
            <a:pPr marL="514151" indent="-514151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altLang="zh-TW" sz="3300" dirty="0"/>
              <a:t>It is necessary to provide the light supplementary technique and select a good combination of light qualities for plant growth, which results in the efficiency of photosynthesis for plant. </a:t>
            </a:r>
          </a:p>
          <a:p>
            <a:pPr marL="514151" indent="-514151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altLang="zh-TW" sz="3300" dirty="0"/>
              <a:t>The lighting period, light qualities, light intensity, and light quantity are mostly important factor, which affects the plant growth. </a:t>
            </a:r>
          </a:p>
          <a:p>
            <a:pPr marL="514151" indent="-514151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altLang="zh-TW" sz="3300" dirty="0"/>
              <a:t>The LED dimming system is developed and implemented via microcontroller, graphic user interface (GUI), and multi-wavelength LED module for use in to greenhouse. </a:t>
            </a:r>
          </a:p>
          <a:p>
            <a:pPr marL="514151" indent="-514151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altLang="zh-TW" sz="3300" dirty="0"/>
              <a:t>The user can setup the LED lighting plans via GUI written in Visual Basic software. </a:t>
            </a:r>
          </a:p>
        </p:txBody>
      </p:sp>
      <p:sp>
        <p:nvSpPr>
          <p:cNvPr id="70" name="矩形 69"/>
          <p:cNvSpPr/>
          <p:nvPr/>
        </p:nvSpPr>
        <p:spPr>
          <a:xfrm>
            <a:off x="16358033" y="7928986"/>
            <a:ext cx="15193686" cy="72000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rgbClr val="00B050">
                <a:alpha val="4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7" tIns="45686" rIns="91377" bIns="45686" spcCol="0" rtlCol="0" anchor="ctr"/>
          <a:lstStyle/>
          <a:p>
            <a:pPr algn="ctr"/>
            <a:r>
              <a:rPr lang="en-US" altLang="zh-TW" sz="4300" b="1" dirty="0">
                <a:solidFill>
                  <a:srgbClr val="C00000"/>
                </a:solidFill>
              </a:rPr>
              <a:t>RESULTS &amp; DISCUSSION</a:t>
            </a:r>
            <a:endParaRPr lang="zh-TW" altLang="zh-TW" sz="4300" dirty="0">
              <a:solidFill>
                <a:srgbClr val="C0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6358033" y="40684820"/>
            <a:ext cx="12607511" cy="2231340"/>
          </a:xfrm>
          <a:prstGeom prst="rect">
            <a:avLst/>
          </a:prstGeom>
        </p:spPr>
        <p:txBody>
          <a:bodyPr wrap="square" lIns="91405" tIns="45700" rIns="91405" bIns="4570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TW" sz="3300" b="1" dirty="0">
                <a:solidFill>
                  <a:srgbClr val="C00000"/>
                </a:solidFill>
              </a:rPr>
              <a:t>ACKNOWLEDGEMENTS</a:t>
            </a:r>
            <a:endParaRPr lang="zh-TW" altLang="zh-TW" sz="3300" b="1" dirty="0">
              <a:solidFill>
                <a:srgbClr val="C00000"/>
              </a:solidFill>
            </a:endParaRPr>
          </a:p>
          <a:p>
            <a:r>
              <a:rPr lang="en-US" altLang="zh-TW" sz="3200" b="1" dirty="0"/>
              <a:t>This project has been supported under grant Ministry of Science and Technology (</a:t>
            </a:r>
            <a:r>
              <a:rPr lang="en-US" altLang="zh-TW" sz="3200" b="1" dirty="0" err="1"/>
              <a:t>NSC</a:t>
            </a:r>
            <a:r>
              <a:rPr lang="en-US" altLang="zh-TW" sz="3200" b="1" dirty="0"/>
              <a:t> 102-2622-E-020-006-</a:t>
            </a:r>
            <a:r>
              <a:rPr lang="en-US" altLang="zh-TW" sz="3200" b="1" dirty="0" err="1"/>
              <a:t>CC3</a:t>
            </a:r>
            <a:r>
              <a:rPr lang="en-US" altLang="zh-TW" sz="3200" b="1" dirty="0"/>
              <a:t>) and Agriculture Council of Taiwan (103 AS-14.4.1-ST-</a:t>
            </a:r>
            <a:r>
              <a:rPr lang="en-US" altLang="zh-TW" sz="3200" b="1" dirty="0" err="1"/>
              <a:t>a5</a:t>
            </a:r>
            <a:r>
              <a:rPr lang="en-US" altLang="zh-TW" sz="3200" b="1" dirty="0"/>
              <a:t>)</a:t>
            </a:r>
            <a:endParaRPr lang="zh-TW" altLang="zh-TW" sz="3200" b="1" dirty="0"/>
          </a:p>
        </p:txBody>
      </p:sp>
      <p:pic>
        <p:nvPicPr>
          <p:cNvPr id="71" name="Picture 7" descr="W02009021232655545849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070" y="5215485"/>
            <a:ext cx="2979646" cy="198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0" name="Picture 36" descr="C:\博班學術資料\學術研討會資料\ASHS Annual Conference\logo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316" y="41739188"/>
            <a:ext cx="3179740" cy="146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9555" y="908240"/>
            <a:ext cx="3525415" cy="3746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4" name="Picture 4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07" y="30755172"/>
            <a:ext cx="7450322" cy="11015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Picture 42" descr="時間管理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60" y="23609059"/>
            <a:ext cx="4588207" cy="569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" name="Picture 41" descr="C:\博班學術資料\期刊論文修改資料\植物燈調控系統_論文\HortScience\Cultivation rack 2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741" y="23623967"/>
            <a:ext cx="3745584" cy="539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4392" y="23623967"/>
            <a:ext cx="2636072" cy="2478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7" name="Picture 4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875" y="23623976"/>
            <a:ext cx="2160242" cy="234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8" name="Picture 44" descr="C:\博班學術資料\期刊論文修改資料\植物燈調控系統_論文\HortScience\HortScience第二次投稿20130704\Scientia Horticulturae 投稿\第一次修改審查意見\新的Fig_20140420\Fig. 1 光譜分佈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875" y="25777874"/>
            <a:ext cx="6346105" cy="369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群組 1"/>
          <p:cNvGrpSpPr/>
          <p:nvPr/>
        </p:nvGrpSpPr>
        <p:grpSpPr>
          <a:xfrm>
            <a:off x="16061094" y="29227669"/>
            <a:ext cx="15933451" cy="4447523"/>
            <a:chOff x="16983749" y="32773751"/>
            <a:chExt cx="15933450" cy="4447522"/>
          </a:xfrm>
        </p:grpSpPr>
        <p:pic>
          <p:nvPicPr>
            <p:cNvPr id="1069" name="Picture 45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83749" y="32773751"/>
              <a:ext cx="4927490" cy="4447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70" name="Picture 46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19444" y="32773751"/>
              <a:ext cx="5382124" cy="4447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71" name="Picture 47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01569" y="32773751"/>
              <a:ext cx="5715630" cy="4447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79" name="Picture 55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745" y="26190407"/>
            <a:ext cx="3689933" cy="303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0" name="Picture 56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5662" y="23683042"/>
            <a:ext cx="1702318" cy="2094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" name="矩形 76"/>
          <p:cNvSpPr/>
          <p:nvPr/>
        </p:nvSpPr>
        <p:spPr>
          <a:xfrm>
            <a:off x="7671220" y="29741799"/>
            <a:ext cx="7991273" cy="479014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rgbClr val="92D050">
                <a:alpha val="4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7" tIns="45686" rIns="91377" bIns="45686" spcCol="0" rtlCol="0" anchor="ctr"/>
          <a:lstStyle/>
          <a:p>
            <a:pPr algn="ctr"/>
            <a:r>
              <a:rPr lang="en-US" altLang="zh-TW" sz="3600" b="1" dirty="0">
                <a:solidFill>
                  <a:srgbClr val="00B050"/>
                </a:solidFill>
              </a:rPr>
              <a:t>Light Parameters of Different LED Sets</a:t>
            </a:r>
            <a:endParaRPr lang="zh-TW" altLang="en-US" sz="3600" b="1" dirty="0">
              <a:solidFill>
                <a:srgbClr val="00B050"/>
              </a:solidFill>
            </a:endParaRPr>
          </a:p>
        </p:txBody>
      </p:sp>
      <p:pic>
        <p:nvPicPr>
          <p:cNvPr id="78" name="Picture 43" descr="C:\Users\GF\Desktop\ISASP實驗室資料\實驗室LOGO\NPUST生機LOGO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890" y="41782989"/>
            <a:ext cx="8193204" cy="142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4" name="Picture 60" descr="http://140.112.183.1/cpps/Webs/ari-logo_new.bmp">
            <a:hlinkClick r:id="rId25"/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3274" y="4950613"/>
            <a:ext cx="2540912" cy="251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矩形 84"/>
          <p:cNvSpPr/>
          <p:nvPr/>
        </p:nvSpPr>
        <p:spPr>
          <a:xfrm>
            <a:off x="1500705" y="42331385"/>
            <a:ext cx="65393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/>
              <a:t>http://www.isasp-biome.npust.edu.tw/</a:t>
            </a:r>
            <a:endParaRPr lang="zh-TW" altLang="en-US" sz="3200" dirty="0"/>
          </a:p>
        </p:txBody>
      </p:sp>
      <p:sp>
        <p:nvSpPr>
          <p:cNvPr id="87" name="矩形 86"/>
          <p:cNvSpPr/>
          <p:nvPr/>
        </p:nvSpPr>
        <p:spPr>
          <a:xfrm>
            <a:off x="31513618" y="23203513"/>
            <a:ext cx="640381" cy="589938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8" name="矩形 87"/>
          <p:cNvSpPr/>
          <p:nvPr/>
        </p:nvSpPr>
        <p:spPr>
          <a:xfrm>
            <a:off x="28860750" y="26822400"/>
            <a:ext cx="1695450" cy="46999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9" name="矩形 88"/>
          <p:cNvSpPr/>
          <p:nvPr/>
        </p:nvSpPr>
        <p:spPr>
          <a:xfrm>
            <a:off x="23455496" y="22507791"/>
            <a:ext cx="722215" cy="58081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0" name="矩形 89"/>
          <p:cNvSpPr/>
          <p:nvPr/>
        </p:nvSpPr>
        <p:spPr>
          <a:xfrm>
            <a:off x="23455496" y="23266375"/>
            <a:ext cx="722215" cy="450875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1" name="矩形 90"/>
          <p:cNvSpPr/>
          <p:nvPr/>
        </p:nvSpPr>
        <p:spPr>
          <a:xfrm>
            <a:off x="23301159" y="27282296"/>
            <a:ext cx="774660" cy="54569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2" name="矩形 91"/>
          <p:cNvSpPr/>
          <p:nvPr/>
        </p:nvSpPr>
        <p:spPr>
          <a:xfrm>
            <a:off x="23282109" y="27885140"/>
            <a:ext cx="774660" cy="57556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3" name="矩形 92"/>
          <p:cNvSpPr/>
          <p:nvPr/>
        </p:nvSpPr>
        <p:spPr>
          <a:xfrm>
            <a:off x="23417397" y="17606070"/>
            <a:ext cx="749112" cy="52270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4" name="矩形 93"/>
          <p:cNvSpPr/>
          <p:nvPr/>
        </p:nvSpPr>
        <p:spPr>
          <a:xfrm>
            <a:off x="23436447" y="18154650"/>
            <a:ext cx="749112" cy="599357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5" name="矩形 94"/>
          <p:cNvSpPr/>
          <p:nvPr/>
        </p:nvSpPr>
        <p:spPr>
          <a:xfrm>
            <a:off x="31546800" y="17564100"/>
            <a:ext cx="704849" cy="55245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6" name="矩形 95"/>
          <p:cNvSpPr/>
          <p:nvPr/>
        </p:nvSpPr>
        <p:spPr>
          <a:xfrm>
            <a:off x="31551718" y="18154650"/>
            <a:ext cx="699931" cy="57111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7" name="矩形 96"/>
          <p:cNvSpPr/>
          <p:nvPr/>
        </p:nvSpPr>
        <p:spPr>
          <a:xfrm>
            <a:off x="20440650" y="16459200"/>
            <a:ext cx="1981200" cy="110876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8" name="矩形 97"/>
          <p:cNvSpPr/>
          <p:nvPr/>
        </p:nvSpPr>
        <p:spPr>
          <a:xfrm>
            <a:off x="20406375" y="21902057"/>
            <a:ext cx="1946046" cy="5866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0" name="矩形 99"/>
          <p:cNvSpPr/>
          <p:nvPr/>
        </p:nvSpPr>
        <p:spPr>
          <a:xfrm>
            <a:off x="22421850" y="27930329"/>
            <a:ext cx="737533" cy="55006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矩形 67"/>
          <p:cNvSpPr/>
          <p:nvPr/>
        </p:nvSpPr>
        <p:spPr>
          <a:xfrm>
            <a:off x="31470600" y="22507791"/>
            <a:ext cx="677910" cy="637959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矩形 68"/>
          <p:cNvSpPr/>
          <p:nvPr/>
        </p:nvSpPr>
        <p:spPr>
          <a:xfrm>
            <a:off x="30697988" y="22558360"/>
            <a:ext cx="737533" cy="55006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矩形 72"/>
          <p:cNvSpPr/>
          <p:nvPr/>
        </p:nvSpPr>
        <p:spPr>
          <a:xfrm>
            <a:off x="31489650" y="27950020"/>
            <a:ext cx="688603" cy="51068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矩形 73"/>
          <p:cNvSpPr/>
          <p:nvPr/>
        </p:nvSpPr>
        <p:spPr>
          <a:xfrm>
            <a:off x="31494853" y="27355799"/>
            <a:ext cx="677910" cy="536457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929" y="30612904"/>
            <a:ext cx="8152221" cy="11126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07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 1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968</TotalTime>
  <Words>533</Words>
  <Application>Microsoft Office PowerPoint</Application>
  <PresentationFormat>自訂</PresentationFormat>
  <Paragraphs>37</Paragraphs>
  <Slides>1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Office 佈景主題</vt:lpstr>
      <vt:lpstr>PowerPoint 簡報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Winiori</dc:creator>
  <cp:lastModifiedBy>chungliang</cp:lastModifiedBy>
  <cp:revision>74</cp:revision>
  <cp:lastPrinted>2014-05-14T06:58:32Z</cp:lastPrinted>
  <dcterms:created xsi:type="dcterms:W3CDTF">2014-05-14T03:07:42Z</dcterms:created>
  <dcterms:modified xsi:type="dcterms:W3CDTF">2014-06-16T15:38:24Z</dcterms:modified>
</cp:coreProperties>
</file>