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sldIdLst>
    <p:sldId id="256" r:id="rId2"/>
  </p:sldIdLst>
  <p:sldSz cx="42976800" cy="42976800"/>
  <p:notesSz cx="6858000" cy="9144000"/>
  <p:defaultTextStyle>
    <a:defPPr>
      <a:defRPr lang="en-US"/>
    </a:defPPr>
    <a:lvl1pPr marL="0" algn="l" defTabSz="4125773" rtl="0" eaLnBrk="1" latinLnBrk="0" hangingPunct="1">
      <a:defRPr sz="8122" kern="1200">
        <a:solidFill>
          <a:schemeClr val="tx1"/>
        </a:solidFill>
        <a:latin typeface="+mn-lt"/>
        <a:ea typeface="+mn-ea"/>
        <a:cs typeface="+mn-cs"/>
      </a:defRPr>
    </a:lvl1pPr>
    <a:lvl2pPr marL="2062886" algn="l" defTabSz="4125773" rtl="0" eaLnBrk="1" latinLnBrk="0" hangingPunct="1">
      <a:defRPr sz="8122" kern="1200">
        <a:solidFill>
          <a:schemeClr val="tx1"/>
        </a:solidFill>
        <a:latin typeface="+mn-lt"/>
        <a:ea typeface="+mn-ea"/>
        <a:cs typeface="+mn-cs"/>
      </a:defRPr>
    </a:lvl2pPr>
    <a:lvl3pPr marL="4125773" algn="l" defTabSz="4125773" rtl="0" eaLnBrk="1" latinLnBrk="0" hangingPunct="1">
      <a:defRPr sz="8122" kern="1200">
        <a:solidFill>
          <a:schemeClr val="tx1"/>
        </a:solidFill>
        <a:latin typeface="+mn-lt"/>
        <a:ea typeface="+mn-ea"/>
        <a:cs typeface="+mn-cs"/>
      </a:defRPr>
    </a:lvl3pPr>
    <a:lvl4pPr marL="6188659" algn="l" defTabSz="4125773" rtl="0" eaLnBrk="1" latinLnBrk="0" hangingPunct="1">
      <a:defRPr sz="8122" kern="1200">
        <a:solidFill>
          <a:schemeClr val="tx1"/>
        </a:solidFill>
        <a:latin typeface="+mn-lt"/>
        <a:ea typeface="+mn-ea"/>
        <a:cs typeface="+mn-cs"/>
      </a:defRPr>
    </a:lvl4pPr>
    <a:lvl5pPr marL="8251546" algn="l" defTabSz="4125773" rtl="0" eaLnBrk="1" latinLnBrk="0" hangingPunct="1">
      <a:defRPr sz="8122" kern="1200">
        <a:solidFill>
          <a:schemeClr val="tx1"/>
        </a:solidFill>
        <a:latin typeface="+mn-lt"/>
        <a:ea typeface="+mn-ea"/>
        <a:cs typeface="+mn-cs"/>
      </a:defRPr>
    </a:lvl5pPr>
    <a:lvl6pPr marL="10314432" algn="l" defTabSz="4125773" rtl="0" eaLnBrk="1" latinLnBrk="0" hangingPunct="1">
      <a:defRPr sz="8122" kern="1200">
        <a:solidFill>
          <a:schemeClr val="tx1"/>
        </a:solidFill>
        <a:latin typeface="+mn-lt"/>
        <a:ea typeface="+mn-ea"/>
        <a:cs typeface="+mn-cs"/>
      </a:defRPr>
    </a:lvl6pPr>
    <a:lvl7pPr marL="12377318" algn="l" defTabSz="4125773" rtl="0" eaLnBrk="1" latinLnBrk="0" hangingPunct="1">
      <a:defRPr sz="8122" kern="1200">
        <a:solidFill>
          <a:schemeClr val="tx1"/>
        </a:solidFill>
        <a:latin typeface="+mn-lt"/>
        <a:ea typeface="+mn-ea"/>
        <a:cs typeface="+mn-cs"/>
      </a:defRPr>
    </a:lvl7pPr>
    <a:lvl8pPr marL="14440205" algn="l" defTabSz="4125773" rtl="0" eaLnBrk="1" latinLnBrk="0" hangingPunct="1">
      <a:defRPr sz="8122" kern="1200">
        <a:solidFill>
          <a:schemeClr val="tx1"/>
        </a:solidFill>
        <a:latin typeface="+mn-lt"/>
        <a:ea typeface="+mn-ea"/>
        <a:cs typeface="+mn-cs"/>
      </a:defRPr>
    </a:lvl8pPr>
    <a:lvl9pPr marL="16503091" algn="l" defTabSz="4125773" rtl="0" eaLnBrk="1" latinLnBrk="0" hangingPunct="1">
      <a:defRPr sz="8122"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3536">
          <p15:clr>
            <a:srgbClr val="A4A3A4"/>
          </p15:clr>
        </p15:guide>
        <p15:guide id="2" pos="135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246" autoAdjust="0"/>
  </p:normalViewPr>
  <p:slideViewPr>
    <p:cSldViewPr snapToGrid="0">
      <p:cViewPr>
        <p:scale>
          <a:sx n="50" d="100"/>
          <a:sy n="50" d="100"/>
        </p:scale>
        <p:origin x="5268" y="5352"/>
      </p:cViewPr>
      <p:guideLst>
        <p:guide orient="horz" pos="13536"/>
        <p:guide pos="1353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23260" y="7033475"/>
            <a:ext cx="36530280" cy="14962293"/>
          </a:xfrm>
        </p:spPr>
        <p:txBody>
          <a:bodyPr anchor="b"/>
          <a:lstStyle>
            <a:lvl1pPr algn="ctr">
              <a:defRPr sz="28200"/>
            </a:lvl1pPr>
          </a:lstStyle>
          <a:p>
            <a:r>
              <a:rPr lang="en-US" smtClean="0"/>
              <a:t>Click to edit Master title style</a:t>
            </a:r>
            <a:endParaRPr lang="en-US" dirty="0"/>
          </a:p>
        </p:txBody>
      </p:sp>
      <p:sp>
        <p:nvSpPr>
          <p:cNvPr id="3" name="Subtitle 2"/>
          <p:cNvSpPr>
            <a:spLocks noGrp="1"/>
          </p:cNvSpPr>
          <p:nvPr>
            <p:ph type="subTitle" idx="1"/>
          </p:nvPr>
        </p:nvSpPr>
        <p:spPr>
          <a:xfrm>
            <a:off x="5372100" y="22572771"/>
            <a:ext cx="32232600" cy="10376109"/>
          </a:xfrm>
        </p:spPr>
        <p:txBody>
          <a:bodyPr/>
          <a:lstStyle>
            <a:lvl1pPr marL="0" indent="0" algn="ctr">
              <a:buNone/>
              <a:defRPr sz="11280"/>
            </a:lvl1pPr>
            <a:lvl2pPr marL="2148840" indent="0" algn="ctr">
              <a:buNone/>
              <a:defRPr sz="9400"/>
            </a:lvl2pPr>
            <a:lvl3pPr marL="4297680" indent="0" algn="ctr">
              <a:buNone/>
              <a:defRPr sz="8460"/>
            </a:lvl3pPr>
            <a:lvl4pPr marL="6446520" indent="0" algn="ctr">
              <a:buNone/>
              <a:defRPr sz="7520"/>
            </a:lvl4pPr>
            <a:lvl5pPr marL="8595360" indent="0" algn="ctr">
              <a:buNone/>
              <a:defRPr sz="7520"/>
            </a:lvl5pPr>
            <a:lvl6pPr marL="10744200" indent="0" algn="ctr">
              <a:buNone/>
              <a:defRPr sz="7520"/>
            </a:lvl6pPr>
            <a:lvl7pPr marL="12893040" indent="0" algn="ctr">
              <a:buNone/>
              <a:defRPr sz="7520"/>
            </a:lvl7pPr>
            <a:lvl8pPr marL="15041880" indent="0" algn="ctr">
              <a:buNone/>
              <a:defRPr sz="7520"/>
            </a:lvl8pPr>
            <a:lvl9pPr marL="17190720" indent="0" algn="ctr">
              <a:buNone/>
              <a:defRPr sz="752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AFFEE3C-954B-48B7-810D-B9DC1975DE06}" type="datetimeFigureOut">
              <a:rPr lang="en-US" smtClean="0"/>
              <a:t>7/22/2014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B0F57-B514-4F1D-8356-2EC1D4A935F5}" type="slidenum">
              <a:rPr lang="en-US" smtClean="0"/>
              <a:t>‹#›</a:t>
            </a:fld>
            <a:endParaRPr lang="en-US"/>
          </a:p>
        </p:txBody>
      </p:sp>
    </p:spTree>
    <p:extLst>
      <p:ext uri="{BB962C8B-B14F-4D97-AF65-F5344CB8AC3E}">
        <p14:creationId xmlns:p14="http://schemas.microsoft.com/office/powerpoint/2010/main" val="3931755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FFEE3C-954B-48B7-810D-B9DC1975DE06}" type="datetimeFigureOut">
              <a:rPr lang="en-US" smtClean="0"/>
              <a:t>7/22/2014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B0F57-B514-4F1D-8356-2EC1D4A935F5}" type="slidenum">
              <a:rPr lang="en-US" smtClean="0"/>
              <a:t>‹#›</a:t>
            </a:fld>
            <a:endParaRPr lang="en-US"/>
          </a:p>
        </p:txBody>
      </p:sp>
    </p:spTree>
    <p:extLst>
      <p:ext uri="{BB962C8B-B14F-4D97-AF65-F5344CB8AC3E}">
        <p14:creationId xmlns:p14="http://schemas.microsoft.com/office/powerpoint/2010/main" val="339082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755275" y="2288117"/>
            <a:ext cx="9266873" cy="3642085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54657" y="2288117"/>
            <a:ext cx="27263408" cy="36420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FFEE3C-954B-48B7-810D-B9DC1975DE06}" type="datetimeFigureOut">
              <a:rPr lang="en-US" smtClean="0"/>
              <a:t>7/22/2014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B0F57-B514-4F1D-8356-2EC1D4A935F5}" type="slidenum">
              <a:rPr lang="en-US" smtClean="0"/>
              <a:t>‹#›</a:t>
            </a:fld>
            <a:endParaRPr lang="en-US"/>
          </a:p>
        </p:txBody>
      </p:sp>
    </p:spTree>
    <p:extLst>
      <p:ext uri="{BB962C8B-B14F-4D97-AF65-F5344CB8AC3E}">
        <p14:creationId xmlns:p14="http://schemas.microsoft.com/office/powerpoint/2010/main" val="2421432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FFEE3C-954B-48B7-810D-B9DC1975DE06}" type="datetimeFigureOut">
              <a:rPr lang="en-US" smtClean="0"/>
              <a:t>7/22/2014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B0F57-B514-4F1D-8356-2EC1D4A935F5}" type="slidenum">
              <a:rPr lang="en-US" smtClean="0"/>
              <a:t>‹#›</a:t>
            </a:fld>
            <a:endParaRPr lang="en-US"/>
          </a:p>
        </p:txBody>
      </p:sp>
    </p:spTree>
    <p:extLst>
      <p:ext uri="{BB962C8B-B14F-4D97-AF65-F5344CB8AC3E}">
        <p14:creationId xmlns:p14="http://schemas.microsoft.com/office/powerpoint/2010/main" val="3156298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32274" y="10714367"/>
            <a:ext cx="37067490" cy="17877152"/>
          </a:xfrm>
        </p:spPr>
        <p:txBody>
          <a:bodyPr anchor="b"/>
          <a:lstStyle>
            <a:lvl1pPr>
              <a:defRPr sz="28200"/>
            </a:lvl1pPr>
          </a:lstStyle>
          <a:p>
            <a:r>
              <a:rPr lang="en-US" smtClean="0"/>
              <a:t>Click to edit Master title style</a:t>
            </a:r>
            <a:endParaRPr lang="en-US" dirty="0"/>
          </a:p>
        </p:txBody>
      </p:sp>
      <p:sp>
        <p:nvSpPr>
          <p:cNvPr id="3" name="Text Placeholder 2"/>
          <p:cNvSpPr>
            <a:spLocks noGrp="1"/>
          </p:cNvSpPr>
          <p:nvPr>
            <p:ph type="body" idx="1"/>
          </p:nvPr>
        </p:nvSpPr>
        <p:spPr>
          <a:xfrm>
            <a:off x="2932274" y="28760644"/>
            <a:ext cx="37067490" cy="9401172"/>
          </a:xfrm>
        </p:spPr>
        <p:txBody>
          <a:bodyPr/>
          <a:lstStyle>
            <a:lvl1pPr marL="0" indent="0">
              <a:buNone/>
              <a:defRPr sz="11280">
                <a:solidFill>
                  <a:schemeClr val="tx1"/>
                </a:solidFill>
              </a:defRPr>
            </a:lvl1pPr>
            <a:lvl2pPr marL="2148840" indent="0">
              <a:buNone/>
              <a:defRPr sz="9400">
                <a:solidFill>
                  <a:schemeClr val="tx1">
                    <a:tint val="75000"/>
                  </a:schemeClr>
                </a:solidFill>
              </a:defRPr>
            </a:lvl2pPr>
            <a:lvl3pPr marL="4297680" indent="0">
              <a:buNone/>
              <a:defRPr sz="8460">
                <a:solidFill>
                  <a:schemeClr val="tx1">
                    <a:tint val="75000"/>
                  </a:schemeClr>
                </a:solidFill>
              </a:defRPr>
            </a:lvl3pPr>
            <a:lvl4pPr marL="6446520" indent="0">
              <a:buNone/>
              <a:defRPr sz="7520">
                <a:solidFill>
                  <a:schemeClr val="tx1">
                    <a:tint val="75000"/>
                  </a:schemeClr>
                </a:solidFill>
              </a:defRPr>
            </a:lvl4pPr>
            <a:lvl5pPr marL="8595360" indent="0">
              <a:buNone/>
              <a:defRPr sz="7520">
                <a:solidFill>
                  <a:schemeClr val="tx1">
                    <a:tint val="75000"/>
                  </a:schemeClr>
                </a:solidFill>
              </a:defRPr>
            </a:lvl5pPr>
            <a:lvl6pPr marL="10744200" indent="0">
              <a:buNone/>
              <a:defRPr sz="7520">
                <a:solidFill>
                  <a:schemeClr val="tx1">
                    <a:tint val="75000"/>
                  </a:schemeClr>
                </a:solidFill>
              </a:defRPr>
            </a:lvl6pPr>
            <a:lvl7pPr marL="12893040" indent="0">
              <a:buNone/>
              <a:defRPr sz="7520">
                <a:solidFill>
                  <a:schemeClr val="tx1">
                    <a:tint val="75000"/>
                  </a:schemeClr>
                </a:solidFill>
              </a:defRPr>
            </a:lvl7pPr>
            <a:lvl8pPr marL="15041880" indent="0">
              <a:buNone/>
              <a:defRPr sz="7520">
                <a:solidFill>
                  <a:schemeClr val="tx1">
                    <a:tint val="75000"/>
                  </a:schemeClr>
                </a:solidFill>
              </a:defRPr>
            </a:lvl8pPr>
            <a:lvl9pPr marL="17190720" indent="0">
              <a:buNone/>
              <a:defRPr sz="752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FFEE3C-954B-48B7-810D-B9DC1975DE06}" type="datetimeFigureOut">
              <a:rPr lang="en-US" smtClean="0"/>
              <a:t>7/22/2014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B0F57-B514-4F1D-8356-2EC1D4A935F5}" type="slidenum">
              <a:rPr lang="en-US" smtClean="0"/>
              <a:t>‹#›</a:t>
            </a:fld>
            <a:endParaRPr lang="en-US"/>
          </a:p>
        </p:txBody>
      </p:sp>
    </p:spTree>
    <p:extLst>
      <p:ext uri="{BB962C8B-B14F-4D97-AF65-F5344CB8AC3E}">
        <p14:creationId xmlns:p14="http://schemas.microsoft.com/office/powerpoint/2010/main" val="96993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54655" y="11440583"/>
            <a:ext cx="18265140" cy="272683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21757005" y="11440583"/>
            <a:ext cx="18265140" cy="272683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AFFEE3C-954B-48B7-810D-B9DC1975DE06}" type="datetimeFigureOut">
              <a:rPr lang="en-US" smtClean="0"/>
              <a:t>7/22/2014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DB0F57-B514-4F1D-8356-2EC1D4A935F5}" type="slidenum">
              <a:rPr lang="en-US" smtClean="0"/>
              <a:t>‹#›</a:t>
            </a:fld>
            <a:endParaRPr lang="en-US"/>
          </a:p>
        </p:txBody>
      </p:sp>
    </p:spTree>
    <p:extLst>
      <p:ext uri="{BB962C8B-B14F-4D97-AF65-F5344CB8AC3E}">
        <p14:creationId xmlns:p14="http://schemas.microsoft.com/office/powerpoint/2010/main" val="512142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60253" y="2288126"/>
            <a:ext cx="37067490" cy="83068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60257" y="10535288"/>
            <a:ext cx="18181198" cy="5163182"/>
          </a:xfrm>
        </p:spPr>
        <p:txBody>
          <a:bodyPr anchor="b"/>
          <a:lstStyle>
            <a:lvl1pPr marL="0" indent="0">
              <a:buNone/>
              <a:defRPr sz="11280" b="1"/>
            </a:lvl1pPr>
            <a:lvl2pPr marL="2148840" indent="0">
              <a:buNone/>
              <a:defRPr sz="9400" b="1"/>
            </a:lvl2pPr>
            <a:lvl3pPr marL="4297680" indent="0">
              <a:buNone/>
              <a:defRPr sz="8460" b="1"/>
            </a:lvl3pPr>
            <a:lvl4pPr marL="6446520" indent="0">
              <a:buNone/>
              <a:defRPr sz="7520" b="1"/>
            </a:lvl4pPr>
            <a:lvl5pPr marL="8595360" indent="0">
              <a:buNone/>
              <a:defRPr sz="7520" b="1"/>
            </a:lvl5pPr>
            <a:lvl6pPr marL="10744200" indent="0">
              <a:buNone/>
              <a:defRPr sz="7520" b="1"/>
            </a:lvl6pPr>
            <a:lvl7pPr marL="12893040" indent="0">
              <a:buNone/>
              <a:defRPr sz="7520" b="1"/>
            </a:lvl7pPr>
            <a:lvl8pPr marL="15041880" indent="0">
              <a:buNone/>
              <a:defRPr sz="7520" b="1"/>
            </a:lvl8pPr>
            <a:lvl9pPr marL="17190720" indent="0">
              <a:buNone/>
              <a:defRPr sz="7520" b="1"/>
            </a:lvl9pPr>
          </a:lstStyle>
          <a:p>
            <a:pPr lvl="0"/>
            <a:r>
              <a:rPr lang="en-US" smtClean="0"/>
              <a:t>Click to edit Master text styles</a:t>
            </a:r>
          </a:p>
        </p:txBody>
      </p:sp>
      <p:sp>
        <p:nvSpPr>
          <p:cNvPr id="4" name="Content Placeholder 3"/>
          <p:cNvSpPr>
            <a:spLocks noGrp="1"/>
          </p:cNvSpPr>
          <p:nvPr>
            <p:ph sz="half" idx="2"/>
          </p:nvPr>
        </p:nvSpPr>
        <p:spPr>
          <a:xfrm>
            <a:off x="2960257" y="15698470"/>
            <a:ext cx="18181198" cy="230900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21757007" y="10535288"/>
            <a:ext cx="18270738" cy="5163182"/>
          </a:xfrm>
        </p:spPr>
        <p:txBody>
          <a:bodyPr anchor="b"/>
          <a:lstStyle>
            <a:lvl1pPr marL="0" indent="0">
              <a:buNone/>
              <a:defRPr sz="11280" b="1"/>
            </a:lvl1pPr>
            <a:lvl2pPr marL="2148840" indent="0">
              <a:buNone/>
              <a:defRPr sz="9400" b="1"/>
            </a:lvl2pPr>
            <a:lvl3pPr marL="4297680" indent="0">
              <a:buNone/>
              <a:defRPr sz="8460" b="1"/>
            </a:lvl3pPr>
            <a:lvl4pPr marL="6446520" indent="0">
              <a:buNone/>
              <a:defRPr sz="7520" b="1"/>
            </a:lvl4pPr>
            <a:lvl5pPr marL="8595360" indent="0">
              <a:buNone/>
              <a:defRPr sz="7520" b="1"/>
            </a:lvl5pPr>
            <a:lvl6pPr marL="10744200" indent="0">
              <a:buNone/>
              <a:defRPr sz="7520" b="1"/>
            </a:lvl6pPr>
            <a:lvl7pPr marL="12893040" indent="0">
              <a:buNone/>
              <a:defRPr sz="7520" b="1"/>
            </a:lvl7pPr>
            <a:lvl8pPr marL="15041880" indent="0">
              <a:buNone/>
              <a:defRPr sz="7520" b="1"/>
            </a:lvl8pPr>
            <a:lvl9pPr marL="17190720" indent="0">
              <a:buNone/>
              <a:defRPr sz="7520" b="1"/>
            </a:lvl9pPr>
          </a:lstStyle>
          <a:p>
            <a:pPr lvl="0"/>
            <a:r>
              <a:rPr lang="en-US" smtClean="0"/>
              <a:t>Click to edit Master text styles</a:t>
            </a:r>
          </a:p>
        </p:txBody>
      </p:sp>
      <p:sp>
        <p:nvSpPr>
          <p:cNvPr id="6" name="Content Placeholder 5"/>
          <p:cNvSpPr>
            <a:spLocks noGrp="1"/>
          </p:cNvSpPr>
          <p:nvPr>
            <p:ph sz="quarter" idx="4"/>
          </p:nvPr>
        </p:nvSpPr>
        <p:spPr>
          <a:xfrm>
            <a:off x="21757007" y="15698470"/>
            <a:ext cx="18270738" cy="230900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AFFEE3C-954B-48B7-810D-B9DC1975DE06}" type="datetimeFigureOut">
              <a:rPr lang="en-US" smtClean="0"/>
              <a:t>7/22/2014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DB0F57-B514-4F1D-8356-2EC1D4A935F5}" type="slidenum">
              <a:rPr lang="en-US" smtClean="0"/>
              <a:t>‹#›</a:t>
            </a:fld>
            <a:endParaRPr lang="en-US"/>
          </a:p>
        </p:txBody>
      </p:sp>
    </p:spTree>
    <p:extLst>
      <p:ext uri="{BB962C8B-B14F-4D97-AF65-F5344CB8AC3E}">
        <p14:creationId xmlns:p14="http://schemas.microsoft.com/office/powerpoint/2010/main" val="1748540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FFEE3C-954B-48B7-810D-B9DC1975DE06}" type="datetimeFigureOut">
              <a:rPr lang="en-US" smtClean="0"/>
              <a:t>7/22/2014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DB0F57-B514-4F1D-8356-2EC1D4A935F5}" type="slidenum">
              <a:rPr lang="en-US" smtClean="0"/>
              <a:t>‹#›</a:t>
            </a:fld>
            <a:endParaRPr lang="en-US"/>
          </a:p>
        </p:txBody>
      </p:sp>
    </p:spTree>
    <p:extLst>
      <p:ext uri="{BB962C8B-B14F-4D97-AF65-F5344CB8AC3E}">
        <p14:creationId xmlns:p14="http://schemas.microsoft.com/office/powerpoint/2010/main" val="2087356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FFEE3C-954B-48B7-810D-B9DC1975DE06}" type="datetimeFigureOut">
              <a:rPr lang="en-US" smtClean="0"/>
              <a:t>7/22/2014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DB0F57-B514-4F1D-8356-2EC1D4A935F5}" type="slidenum">
              <a:rPr lang="en-US" smtClean="0"/>
              <a:t>‹#›</a:t>
            </a:fld>
            <a:endParaRPr lang="en-US"/>
          </a:p>
        </p:txBody>
      </p:sp>
    </p:spTree>
    <p:extLst>
      <p:ext uri="{BB962C8B-B14F-4D97-AF65-F5344CB8AC3E}">
        <p14:creationId xmlns:p14="http://schemas.microsoft.com/office/powerpoint/2010/main" val="47433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60253" y="2865120"/>
            <a:ext cx="13861137" cy="10027920"/>
          </a:xfrm>
        </p:spPr>
        <p:txBody>
          <a:bodyPr anchor="b"/>
          <a:lstStyle>
            <a:lvl1pPr>
              <a:defRPr sz="15040"/>
            </a:lvl1pPr>
          </a:lstStyle>
          <a:p>
            <a:r>
              <a:rPr lang="en-US" smtClean="0"/>
              <a:t>Click to edit Master title style</a:t>
            </a:r>
            <a:endParaRPr lang="en-US" dirty="0"/>
          </a:p>
        </p:txBody>
      </p:sp>
      <p:sp>
        <p:nvSpPr>
          <p:cNvPr id="3" name="Content Placeholder 2"/>
          <p:cNvSpPr>
            <a:spLocks noGrp="1"/>
          </p:cNvSpPr>
          <p:nvPr>
            <p:ph idx="1"/>
          </p:nvPr>
        </p:nvSpPr>
        <p:spPr>
          <a:xfrm>
            <a:off x="18270738" y="6187873"/>
            <a:ext cx="21757005" cy="30541383"/>
          </a:xfrm>
        </p:spPr>
        <p:txBody>
          <a:bodyPr/>
          <a:lstStyle>
            <a:lvl1pPr>
              <a:defRPr sz="15040"/>
            </a:lvl1pPr>
            <a:lvl2pPr>
              <a:defRPr sz="13160"/>
            </a:lvl2pPr>
            <a:lvl3pPr>
              <a:defRPr sz="11280"/>
            </a:lvl3pPr>
            <a:lvl4pPr>
              <a:defRPr sz="9400"/>
            </a:lvl4pPr>
            <a:lvl5pPr>
              <a:defRPr sz="9400"/>
            </a:lvl5pPr>
            <a:lvl6pPr>
              <a:defRPr sz="9400"/>
            </a:lvl6pPr>
            <a:lvl7pPr>
              <a:defRPr sz="9400"/>
            </a:lvl7pPr>
            <a:lvl8pPr>
              <a:defRPr sz="9400"/>
            </a:lvl8pPr>
            <a:lvl9pPr>
              <a:defRPr sz="9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960253" y="12893040"/>
            <a:ext cx="13861137" cy="23885951"/>
          </a:xfrm>
        </p:spPr>
        <p:txBody>
          <a:bodyPr/>
          <a:lstStyle>
            <a:lvl1pPr marL="0" indent="0">
              <a:buNone/>
              <a:defRPr sz="7520"/>
            </a:lvl1pPr>
            <a:lvl2pPr marL="2148840" indent="0">
              <a:buNone/>
              <a:defRPr sz="6580"/>
            </a:lvl2pPr>
            <a:lvl3pPr marL="4297680" indent="0">
              <a:buNone/>
              <a:defRPr sz="5640"/>
            </a:lvl3pPr>
            <a:lvl4pPr marL="6446520" indent="0">
              <a:buNone/>
              <a:defRPr sz="4700"/>
            </a:lvl4pPr>
            <a:lvl5pPr marL="8595360" indent="0">
              <a:buNone/>
              <a:defRPr sz="4700"/>
            </a:lvl5pPr>
            <a:lvl6pPr marL="10744200" indent="0">
              <a:buNone/>
              <a:defRPr sz="4700"/>
            </a:lvl6pPr>
            <a:lvl7pPr marL="12893040" indent="0">
              <a:buNone/>
              <a:defRPr sz="4700"/>
            </a:lvl7pPr>
            <a:lvl8pPr marL="15041880" indent="0">
              <a:buNone/>
              <a:defRPr sz="4700"/>
            </a:lvl8pPr>
            <a:lvl9pPr marL="17190720" indent="0">
              <a:buNone/>
              <a:defRPr sz="4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FFEE3C-954B-48B7-810D-B9DC1975DE06}" type="datetimeFigureOut">
              <a:rPr lang="en-US" smtClean="0"/>
              <a:t>7/22/2014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DB0F57-B514-4F1D-8356-2EC1D4A935F5}" type="slidenum">
              <a:rPr lang="en-US" smtClean="0"/>
              <a:t>‹#›</a:t>
            </a:fld>
            <a:endParaRPr lang="en-US"/>
          </a:p>
        </p:txBody>
      </p:sp>
    </p:spTree>
    <p:extLst>
      <p:ext uri="{BB962C8B-B14F-4D97-AF65-F5344CB8AC3E}">
        <p14:creationId xmlns:p14="http://schemas.microsoft.com/office/powerpoint/2010/main" val="1671641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60253" y="2865120"/>
            <a:ext cx="13861137" cy="10027920"/>
          </a:xfrm>
        </p:spPr>
        <p:txBody>
          <a:bodyPr anchor="b"/>
          <a:lstStyle>
            <a:lvl1pPr>
              <a:defRPr sz="1504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8270738" y="6187873"/>
            <a:ext cx="21757005" cy="30541383"/>
          </a:xfrm>
        </p:spPr>
        <p:txBody>
          <a:bodyPr anchor="t"/>
          <a:lstStyle>
            <a:lvl1pPr marL="0" indent="0">
              <a:buNone/>
              <a:defRPr sz="15040"/>
            </a:lvl1pPr>
            <a:lvl2pPr marL="2148840" indent="0">
              <a:buNone/>
              <a:defRPr sz="13160"/>
            </a:lvl2pPr>
            <a:lvl3pPr marL="4297680" indent="0">
              <a:buNone/>
              <a:defRPr sz="11280"/>
            </a:lvl3pPr>
            <a:lvl4pPr marL="6446520" indent="0">
              <a:buNone/>
              <a:defRPr sz="9400"/>
            </a:lvl4pPr>
            <a:lvl5pPr marL="8595360" indent="0">
              <a:buNone/>
              <a:defRPr sz="9400"/>
            </a:lvl5pPr>
            <a:lvl6pPr marL="10744200" indent="0">
              <a:buNone/>
              <a:defRPr sz="9400"/>
            </a:lvl6pPr>
            <a:lvl7pPr marL="12893040" indent="0">
              <a:buNone/>
              <a:defRPr sz="9400"/>
            </a:lvl7pPr>
            <a:lvl8pPr marL="15041880" indent="0">
              <a:buNone/>
              <a:defRPr sz="9400"/>
            </a:lvl8pPr>
            <a:lvl9pPr marL="17190720" indent="0">
              <a:buNone/>
              <a:defRPr sz="9400"/>
            </a:lvl9pPr>
          </a:lstStyle>
          <a:p>
            <a:r>
              <a:rPr lang="en-US" smtClean="0"/>
              <a:t>Click icon to add picture</a:t>
            </a:r>
            <a:endParaRPr lang="en-US" dirty="0"/>
          </a:p>
        </p:txBody>
      </p:sp>
      <p:sp>
        <p:nvSpPr>
          <p:cNvPr id="4" name="Text Placeholder 3"/>
          <p:cNvSpPr>
            <a:spLocks noGrp="1"/>
          </p:cNvSpPr>
          <p:nvPr>
            <p:ph type="body" sz="half" idx="2"/>
          </p:nvPr>
        </p:nvSpPr>
        <p:spPr>
          <a:xfrm>
            <a:off x="2960253" y="12893040"/>
            <a:ext cx="13861137" cy="23885951"/>
          </a:xfrm>
        </p:spPr>
        <p:txBody>
          <a:bodyPr/>
          <a:lstStyle>
            <a:lvl1pPr marL="0" indent="0">
              <a:buNone/>
              <a:defRPr sz="7520"/>
            </a:lvl1pPr>
            <a:lvl2pPr marL="2148840" indent="0">
              <a:buNone/>
              <a:defRPr sz="6580"/>
            </a:lvl2pPr>
            <a:lvl3pPr marL="4297680" indent="0">
              <a:buNone/>
              <a:defRPr sz="5640"/>
            </a:lvl3pPr>
            <a:lvl4pPr marL="6446520" indent="0">
              <a:buNone/>
              <a:defRPr sz="4700"/>
            </a:lvl4pPr>
            <a:lvl5pPr marL="8595360" indent="0">
              <a:buNone/>
              <a:defRPr sz="4700"/>
            </a:lvl5pPr>
            <a:lvl6pPr marL="10744200" indent="0">
              <a:buNone/>
              <a:defRPr sz="4700"/>
            </a:lvl6pPr>
            <a:lvl7pPr marL="12893040" indent="0">
              <a:buNone/>
              <a:defRPr sz="4700"/>
            </a:lvl7pPr>
            <a:lvl8pPr marL="15041880" indent="0">
              <a:buNone/>
              <a:defRPr sz="4700"/>
            </a:lvl8pPr>
            <a:lvl9pPr marL="17190720" indent="0">
              <a:buNone/>
              <a:defRPr sz="4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FFEE3C-954B-48B7-810D-B9DC1975DE06}" type="datetimeFigureOut">
              <a:rPr lang="en-US" smtClean="0"/>
              <a:t>7/22/2014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DB0F57-B514-4F1D-8356-2EC1D4A935F5}" type="slidenum">
              <a:rPr lang="en-US" smtClean="0"/>
              <a:t>‹#›</a:t>
            </a:fld>
            <a:endParaRPr lang="en-US"/>
          </a:p>
        </p:txBody>
      </p:sp>
    </p:spTree>
    <p:extLst>
      <p:ext uri="{BB962C8B-B14F-4D97-AF65-F5344CB8AC3E}">
        <p14:creationId xmlns:p14="http://schemas.microsoft.com/office/powerpoint/2010/main" val="974727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54655" y="2288126"/>
            <a:ext cx="37067490" cy="830686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54655" y="11440583"/>
            <a:ext cx="37067490" cy="272683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54655" y="39833136"/>
            <a:ext cx="9669780" cy="2288117"/>
          </a:xfrm>
          <a:prstGeom prst="rect">
            <a:avLst/>
          </a:prstGeom>
        </p:spPr>
        <p:txBody>
          <a:bodyPr vert="horz" lIns="91440" tIns="45720" rIns="91440" bIns="45720" rtlCol="0" anchor="ctr"/>
          <a:lstStyle>
            <a:lvl1pPr algn="l">
              <a:defRPr sz="5640">
                <a:solidFill>
                  <a:schemeClr val="tx1">
                    <a:tint val="75000"/>
                  </a:schemeClr>
                </a:solidFill>
              </a:defRPr>
            </a:lvl1pPr>
          </a:lstStyle>
          <a:p>
            <a:fld id="{7AFFEE3C-954B-48B7-810D-B9DC1975DE06}" type="datetimeFigureOut">
              <a:rPr lang="en-US" smtClean="0"/>
              <a:t>7/22/2014</a:t>
            </a:fld>
            <a:endParaRPr lang="en-US"/>
          </a:p>
        </p:txBody>
      </p:sp>
      <p:sp>
        <p:nvSpPr>
          <p:cNvPr id="5" name="Footer Placeholder 4"/>
          <p:cNvSpPr>
            <a:spLocks noGrp="1"/>
          </p:cNvSpPr>
          <p:nvPr>
            <p:ph type="ftr" sz="quarter" idx="3"/>
          </p:nvPr>
        </p:nvSpPr>
        <p:spPr>
          <a:xfrm>
            <a:off x="14236065" y="39833136"/>
            <a:ext cx="14504670" cy="2288117"/>
          </a:xfrm>
          <a:prstGeom prst="rect">
            <a:avLst/>
          </a:prstGeom>
        </p:spPr>
        <p:txBody>
          <a:bodyPr vert="horz" lIns="91440" tIns="45720" rIns="91440" bIns="45720" rtlCol="0" anchor="ctr"/>
          <a:lstStyle>
            <a:lvl1pPr algn="ctr">
              <a:defRPr sz="56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352365" y="39833136"/>
            <a:ext cx="9669780" cy="2288117"/>
          </a:xfrm>
          <a:prstGeom prst="rect">
            <a:avLst/>
          </a:prstGeom>
        </p:spPr>
        <p:txBody>
          <a:bodyPr vert="horz" lIns="91440" tIns="45720" rIns="91440" bIns="45720" rtlCol="0" anchor="ctr"/>
          <a:lstStyle>
            <a:lvl1pPr algn="r">
              <a:defRPr sz="5640">
                <a:solidFill>
                  <a:schemeClr val="tx1">
                    <a:tint val="75000"/>
                  </a:schemeClr>
                </a:solidFill>
              </a:defRPr>
            </a:lvl1pPr>
          </a:lstStyle>
          <a:p>
            <a:fld id="{8FDB0F57-B514-4F1D-8356-2EC1D4A935F5}" type="slidenum">
              <a:rPr lang="en-US" smtClean="0"/>
              <a:t>‹#›</a:t>
            </a:fld>
            <a:endParaRPr lang="en-US"/>
          </a:p>
        </p:txBody>
      </p:sp>
    </p:spTree>
    <p:extLst>
      <p:ext uri="{BB962C8B-B14F-4D97-AF65-F5344CB8AC3E}">
        <p14:creationId xmlns:p14="http://schemas.microsoft.com/office/powerpoint/2010/main" val="16272182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297680" rtl="0" eaLnBrk="1" latinLnBrk="0" hangingPunct="1">
        <a:lnSpc>
          <a:spcPct val="90000"/>
        </a:lnSpc>
        <a:spcBef>
          <a:spcPct val="0"/>
        </a:spcBef>
        <a:buNone/>
        <a:defRPr sz="20680" kern="1200">
          <a:solidFill>
            <a:schemeClr val="tx1"/>
          </a:solidFill>
          <a:latin typeface="+mj-lt"/>
          <a:ea typeface="+mj-ea"/>
          <a:cs typeface="+mj-cs"/>
        </a:defRPr>
      </a:lvl1pPr>
    </p:titleStyle>
    <p:bodyStyle>
      <a:lvl1pPr marL="1074420" indent="-1074420" algn="l" defTabSz="4297680" rtl="0" eaLnBrk="1" latinLnBrk="0" hangingPunct="1">
        <a:lnSpc>
          <a:spcPct val="90000"/>
        </a:lnSpc>
        <a:spcBef>
          <a:spcPts val="4700"/>
        </a:spcBef>
        <a:buFont typeface="Arial" panose="020B0604020202020204" pitchFamily="34" charset="0"/>
        <a:buChar char="•"/>
        <a:defRPr sz="13160" kern="1200">
          <a:solidFill>
            <a:schemeClr val="tx1"/>
          </a:solidFill>
          <a:latin typeface="+mn-lt"/>
          <a:ea typeface="+mn-ea"/>
          <a:cs typeface="+mn-cs"/>
        </a:defRPr>
      </a:lvl1pPr>
      <a:lvl2pPr marL="3223260" indent="-1074420" algn="l" defTabSz="4297680" rtl="0" eaLnBrk="1" latinLnBrk="0" hangingPunct="1">
        <a:lnSpc>
          <a:spcPct val="90000"/>
        </a:lnSpc>
        <a:spcBef>
          <a:spcPts val="2350"/>
        </a:spcBef>
        <a:buFont typeface="Arial" panose="020B0604020202020204" pitchFamily="34" charset="0"/>
        <a:buChar char="•"/>
        <a:defRPr sz="11280" kern="1200">
          <a:solidFill>
            <a:schemeClr val="tx1"/>
          </a:solidFill>
          <a:latin typeface="+mn-lt"/>
          <a:ea typeface="+mn-ea"/>
          <a:cs typeface="+mn-cs"/>
        </a:defRPr>
      </a:lvl2pPr>
      <a:lvl3pPr marL="5372100" indent="-1074420" algn="l" defTabSz="4297680" rtl="0" eaLnBrk="1" latinLnBrk="0" hangingPunct="1">
        <a:lnSpc>
          <a:spcPct val="90000"/>
        </a:lnSpc>
        <a:spcBef>
          <a:spcPts val="2350"/>
        </a:spcBef>
        <a:buFont typeface="Arial" panose="020B0604020202020204" pitchFamily="34" charset="0"/>
        <a:buChar char="•"/>
        <a:defRPr sz="9400" kern="1200">
          <a:solidFill>
            <a:schemeClr val="tx1"/>
          </a:solidFill>
          <a:latin typeface="+mn-lt"/>
          <a:ea typeface="+mn-ea"/>
          <a:cs typeface="+mn-cs"/>
        </a:defRPr>
      </a:lvl3pPr>
      <a:lvl4pPr marL="7520940" indent="-1074420" algn="l" defTabSz="4297680" rtl="0" eaLnBrk="1" latinLnBrk="0" hangingPunct="1">
        <a:lnSpc>
          <a:spcPct val="90000"/>
        </a:lnSpc>
        <a:spcBef>
          <a:spcPts val="2350"/>
        </a:spcBef>
        <a:buFont typeface="Arial" panose="020B0604020202020204" pitchFamily="34" charset="0"/>
        <a:buChar char="•"/>
        <a:defRPr sz="8460" kern="1200">
          <a:solidFill>
            <a:schemeClr val="tx1"/>
          </a:solidFill>
          <a:latin typeface="+mn-lt"/>
          <a:ea typeface="+mn-ea"/>
          <a:cs typeface="+mn-cs"/>
        </a:defRPr>
      </a:lvl4pPr>
      <a:lvl5pPr marL="9669780" indent="-1074420" algn="l" defTabSz="4297680" rtl="0" eaLnBrk="1" latinLnBrk="0" hangingPunct="1">
        <a:lnSpc>
          <a:spcPct val="90000"/>
        </a:lnSpc>
        <a:spcBef>
          <a:spcPts val="2350"/>
        </a:spcBef>
        <a:buFont typeface="Arial" panose="020B0604020202020204" pitchFamily="34" charset="0"/>
        <a:buChar char="•"/>
        <a:defRPr sz="8460" kern="1200">
          <a:solidFill>
            <a:schemeClr val="tx1"/>
          </a:solidFill>
          <a:latin typeface="+mn-lt"/>
          <a:ea typeface="+mn-ea"/>
          <a:cs typeface="+mn-cs"/>
        </a:defRPr>
      </a:lvl5pPr>
      <a:lvl6pPr marL="11818620" indent="-1074420" algn="l" defTabSz="4297680" rtl="0" eaLnBrk="1" latinLnBrk="0" hangingPunct="1">
        <a:lnSpc>
          <a:spcPct val="90000"/>
        </a:lnSpc>
        <a:spcBef>
          <a:spcPts val="2350"/>
        </a:spcBef>
        <a:buFont typeface="Arial" panose="020B0604020202020204" pitchFamily="34" charset="0"/>
        <a:buChar char="•"/>
        <a:defRPr sz="8460" kern="1200">
          <a:solidFill>
            <a:schemeClr val="tx1"/>
          </a:solidFill>
          <a:latin typeface="+mn-lt"/>
          <a:ea typeface="+mn-ea"/>
          <a:cs typeface="+mn-cs"/>
        </a:defRPr>
      </a:lvl6pPr>
      <a:lvl7pPr marL="13967460" indent="-1074420" algn="l" defTabSz="4297680" rtl="0" eaLnBrk="1" latinLnBrk="0" hangingPunct="1">
        <a:lnSpc>
          <a:spcPct val="90000"/>
        </a:lnSpc>
        <a:spcBef>
          <a:spcPts val="2350"/>
        </a:spcBef>
        <a:buFont typeface="Arial" panose="020B0604020202020204" pitchFamily="34" charset="0"/>
        <a:buChar char="•"/>
        <a:defRPr sz="8460" kern="1200">
          <a:solidFill>
            <a:schemeClr val="tx1"/>
          </a:solidFill>
          <a:latin typeface="+mn-lt"/>
          <a:ea typeface="+mn-ea"/>
          <a:cs typeface="+mn-cs"/>
        </a:defRPr>
      </a:lvl7pPr>
      <a:lvl8pPr marL="16116300" indent="-1074420" algn="l" defTabSz="4297680" rtl="0" eaLnBrk="1" latinLnBrk="0" hangingPunct="1">
        <a:lnSpc>
          <a:spcPct val="90000"/>
        </a:lnSpc>
        <a:spcBef>
          <a:spcPts val="2350"/>
        </a:spcBef>
        <a:buFont typeface="Arial" panose="020B0604020202020204" pitchFamily="34" charset="0"/>
        <a:buChar char="•"/>
        <a:defRPr sz="8460" kern="1200">
          <a:solidFill>
            <a:schemeClr val="tx1"/>
          </a:solidFill>
          <a:latin typeface="+mn-lt"/>
          <a:ea typeface="+mn-ea"/>
          <a:cs typeface="+mn-cs"/>
        </a:defRPr>
      </a:lvl8pPr>
      <a:lvl9pPr marL="18265140" indent="-1074420" algn="l" defTabSz="4297680" rtl="0" eaLnBrk="1" latinLnBrk="0" hangingPunct="1">
        <a:lnSpc>
          <a:spcPct val="90000"/>
        </a:lnSpc>
        <a:spcBef>
          <a:spcPts val="2350"/>
        </a:spcBef>
        <a:buFont typeface="Arial" panose="020B0604020202020204" pitchFamily="34" charset="0"/>
        <a:buChar char="•"/>
        <a:defRPr sz="8460" kern="1200">
          <a:solidFill>
            <a:schemeClr val="tx1"/>
          </a:solidFill>
          <a:latin typeface="+mn-lt"/>
          <a:ea typeface="+mn-ea"/>
          <a:cs typeface="+mn-cs"/>
        </a:defRPr>
      </a:lvl9pPr>
    </p:bodyStyle>
    <p:otherStyle>
      <a:defPPr>
        <a:defRPr lang="en-US"/>
      </a:defPPr>
      <a:lvl1pPr marL="0" algn="l" defTabSz="4297680" rtl="0" eaLnBrk="1" latinLnBrk="0" hangingPunct="1">
        <a:defRPr sz="8460" kern="1200">
          <a:solidFill>
            <a:schemeClr val="tx1"/>
          </a:solidFill>
          <a:latin typeface="+mn-lt"/>
          <a:ea typeface="+mn-ea"/>
          <a:cs typeface="+mn-cs"/>
        </a:defRPr>
      </a:lvl1pPr>
      <a:lvl2pPr marL="2148840" algn="l" defTabSz="4297680" rtl="0" eaLnBrk="1" latinLnBrk="0" hangingPunct="1">
        <a:defRPr sz="8460" kern="1200">
          <a:solidFill>
            <a:schemeClr val="tx1"/>
          </a:solidFill>
          <a:latin typeface="+mn-lt"/>
          <a:ea typeface="+mn-ea"/>
          <a:cs typeface="+mn-cs"/>
        </a:defRPr>
      </a:lvl2pPr>
      <a:lvl3pPr marL="4297680" algn="l" defTabSz="4297680" rtl="0" eaLnBrk="1" latinLnBrk="0" hangingPunct="1">
        <a:defRPr sz="8460" kern="1200">
          <a:solidFill>
            <a:schemeClr val="tx1"/>
          </a:solidFill>
          <a:latin typeface="+mn-lt"/>
          <a:ea typeface="+mn-ea"/>
          <a:cs typeface="+mn-cs"/>
        </a:defRPr>
      </a:lvl3pPr>
      <a:lvl4pPr marL="6446520" algn="l" defTabSz="4297680" rtl="0" eaLnBrk="1" latinLnBrk="0" hangingPunct="1">
        <a:defRPr sz="8460" kern="1200">
          <a:solidFill>
            <a:schemeClr val="tx1"/>
          </a:solidFill>
          <a:latin typeface="+mn-lt"/>
          <a:ea typeface="+mn-ea"/>
          <a:cs typeface="+mn-cs"/>
        </a:defRPr>
      </a:lvl4pPr>
      <a:lvl5pPr marL="8595360" algn="l" defTabSz="4297680" rtl="0" eaLnBrk="1" latinLnBrk="0" hangingPunct="1">
        <a:defRPr sz="8460" kern="1200">
          <a:solidFill>
            <a:schemeClr val="tx1"/>
          </a:solidFill>
          <a:latin typeface="+mn-lt"/>
          <a:ea typeface="+mn-ea"/>
          <a:cs typeface="+mn-cs"/>
        </a:defRPr>
      </a:lvl5pPr>
      <a:lvl6pPr marL="10744200" algn="l" defTabSz="4297680" rtl="0" eaLnBrk="1" latinLnBrk="0" hangingPunct="1">
        <a:defRPr sz="8460" kern="1200">
          <a:solidFill>
            <a:schemeClr val="tx1"/>
          </a:solidFill>
          <a:latin typeface="+mn-lt"/>
          <a:ea typeface="+mn-ea"/>
          <a:cs typeface="+mn-cs"/>
        </a:defRPr>
      </a:lvl6pPr>
      <a:lvl7pPr marL="12893040" algn="l" defTabSz="4297680" rtl="0" eaLnBrk="1" latinLnBrk="0" hangingPunct="1">
        <a:defRPr sz="8460" kern="1200">
          <a:solidFill>
            <a:schemeClr val="tx1"/>
          </a:solidFill>
          <a:latin typeface="+mn-lt"/>
          <a:ea typeface="+mn-ea"/>
          <a:cs typeface="+mn-cs"/>
        </a:defRPr>
      </a:lvl7pPr>
      <a:lvl8pPr marL="15041880" algn="l" defTabSz="4297680" rtl="0" eaLnBrk="1" latinLnBrk="0" hangingPunct="1">
        <a:defRPr sz="8460" kern="1200">
          <a:solidFill>
            <a:schemeClr val="tx1"/>
          </a:solidFill>
          <a:latin typeface="+mn-lt"/>
          <a:ea typeface="+mn-ea"/>
          <a:cs typeface="+mn-cs"/>
        </a:defRPr>
      </a:lvl8pPr>
      <a:lvl9pPr marL="17190720" algn="l" defTabSz="4297680" rtl="0" eaLnBrk="1" latinLnBrk="0" hangingPunct="1">
        <a:defRPr sz="84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54655" y="68977"/>
            <a:ext cx="37067490" cy="4858624"/>
          </a:xfrm>
        </p:spPr>
        <p:txBody>
          <a:bodyPr>
            <a:normAutofit/>
          </a:bodyPr>
          <a:lstStyle/>
          <a:p>
            <a:pPr algn="ctr"/>
            <a:r>
              <a:rPr lang="en-US" sz="9600" b="1" dirty="0" smtClean="0">
                <a:latin typeface="Times New Roman" panose="02020603050405020304" pitchFamily="18" charset="0"/>
                <a:cs typeface="Times New Roman" panose="02020603050405020304" pitchFamily="18" charset="0"/>
              </a:rPr>
              <a:t>Calcium and Magnesium Sources and Rates in Potting Media for Vegetable Production with Alkaline Irrigation</a:t>
            </a:r>
            <a:endParaRPr lang="en-US" sz="96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190625" y="10726907"/>
            <a:ext cx="13651230" cy="1169551"/>
          </a:xfrm>
          <a:prstGeom prst="rect">
            <a:avLst/>
          </a:prstGeom>
          <a:noFill/>
        </p:spPr>
        <p:txBody>
          <a:bodyPr wrap="square" rtlCol="0">
            <a:spAutoFit/>
          </a:bodyPr>
          <a:lstStyle/>
          <a:p>
            <a:pPr algn="ctr"/>
            <a:r>
              <a:rPr lang="en-US" sz="7000" b="1" u="sng" dirty="0" smtClean="0">
                <a:latin typeface="Times New Roman" panose="02020603050405020304" pitchFamily="18" charset="0"/>
                <a:cs typeface="Times New Roman" panose="02020603050405020304" pitchFamily="18" charset="0"/>
              </a:rPr>
              <a:t>ABSTRACT</a:t>
            </a:r>
            <a:endParaRPr lang="en-US" sz="7000" b="1" u="sng"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152671" y="12080647"/>
            <a:ext cx="13651230" cy="6555641"/>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Home gardeners in areas with alkaline water sources do not have means of acidifying water for vegetable production.  A solution to achieving optimal yields with alkaline irrigation water is to use specialized media; however, current media available does not meet these needs.  Media recipes with varied levels (0 to 8 lbs/yd</a:t>
            </a:r>
            <a:r>
              <a:rPr lang="en-US" sz="2800" baseline="30000" dirty="0">
                <a:latin typeface="Times New Roman" panose="02020603050405020304" pitchFamily="18" charset="0"/>
                <a:cs typeface="Times New Roman" panose="02020603050405020304" pitchFamily="18" charset="0"/>
              </a:rPr>
              <a:t>3</a:t>
            </a:r>
            <a:r>
              <a:rPr lang="en-US" sz="2800" dirty="0">
                <a:latin typeface="Times New Roman" panose="02020603050405020304" pitchFamily="18" charset="0"/>
                <a:cs typeface="Times New Roman" panose="02020603050405020304" pitchFamily="18" charset="0"/>
              </a:rPr>
              <a:t>) and sources of Ca (dolomitic lime, calcium sulfate) and Mg (dolomitic lime, magnesium sulfate) were tested using alkaline irrigation on lettuce, cabbage, and cauliflower crops under high tunnel and on nursery yard sites.  Media treatments with an 80:20 </a:t>
            </a:r>
            <a:r>
              <a:rPr lang="en-US" sz="2800" dirty="0" err="1">
                <a:latin typeface="Times New Roman" panose="02020603050405020304" pitchFamily="18" charset="0"/>
                <a:cs typeface="Times New Roman" panose="02020603050405020304" pitchFamily="18" charset="0"/>
              </a:rPr>
              <a:t>bark:peat</a:t>
            </a:r>
            <a:r>
              <a:rPr lang="en-US" sz="2800" dirty="0">
                <a:latin typeface="Times New Roman" panose="02020603050405020304" pitchFamily="18" charset="0"/>
                <a:cs typeface="Times New Roman" panose="02020603050405020304" pitchFamily="18" charset="0"/>
              </a:rPr>
              <a:t> and 7.1 kg/m</a:t>
            </a:r>
            <a:r>
              <a:rPr lang="en-US" sz="2800" baseline="30000" dirty="0">
                <a:latin typeface="Times New Roman" panose="02020603050405020304" pitchFamily="18" charset="0"/>
                <a:cs typeface="Times New Roman" panose="02020603050405020304" pitchFamily="18" charset="0"/>
              </a:rPr>
              <a:t>3</a:t>
            </a:r>
            <a:r>
              <a:rPr lang="en-US" sz="2800" dirty="0">
                <a:latin typeface="Times New Roman" panose="02020603050405020304" pitchFamily="18" charset="0"/>
                <a:cs typeface="Times New Roman" panose="02020603050405020304" pitchFamily="18" charset="0"/>
              </a:rPr>
              <a:t> slow release 15-9-11 base mix and the following fertilizer levels: 2.4 kg/yd</a:t>
            </a:r>
            <a:r>
              <a:rPr lang="en-US" sz="2800" baseline="30000" dirty="0">
                <a:latin typeface="Times New Roman" panose="02020603050405020304" pitchFamily="18" charset="0"/>
                <a:cs typeface="Times New Roman" panose="02020603050405020304" pitchFamily="18" charset="0"/>
              </a:rPr>
              <a:t>3</a:t>
            </a:r>
            <a:r>
              <a:rPr lang="en-US" sz="2800" dirty="0">
                <a:latin typeface="Times New Roman" panose="02020603050405020304" pitchFamily="18" charset="0"/>
                <a:cs typeface="Times New Roman" panose="02020603050405020304" pitchFamily="18" charset="0"/>
              </a:rPr>
              <a:t> calcium sulfate and 2.4 kg/yd</a:t>
            </a:r>
            <a:r>
              <a:rPr lang="en-US" sz="2800" baseline="30000" dirty="0">
                <a:latin typeface="Times New Roman" panose="02020603050405020304" pitchFamily="18" charset="0"/>
                <a:cs typeface="Times New Roman" panose="02020603050405020304" pitchFamily="18" charset="0"/>
              </a:rPr>
              <a:t>3 </a:t>
            </a:r>
            <a:r>
              <a:rPr lang="en-US" sz="2800" dirty="0">
                <a:latin typeface="Times New Roman" panose="02020603050405020304" pitchFamily="18" charset="0"/>
                <a:cs typeface="Times New Roman" panose="02020603050405020304" pitchFamily="18" charset="0"/>
              </a:rPr>
              <a:t>magnesium sulfate (Ca/Mg); 2.4 kg/yd</a:t>
            </a:r>
            <a:r>
              <a:rPr lang="en-US" sz="2800" baseline="30000" dirty="0">
                <a:latin typeface="Times New Roman" panose="02020603050405020304" pitchFamily="18" charset="0"/>
                <a:cs typeface="Times New Roman" panose="02020603050405020304" pitchFamily="18" charset="0"/>
              </a:rPr>
              <a:t>3</a:t>
            </a:r>
            <a:r>
              <a:rPr lang="en-US" sz="2800" dirty="0">
                <a:latin typeface="Times New Roman" panose="02020603050405020304" pitchFamily="18" charset="0"/>
                <a:cs typeface="Times New Roman" panose="02020603050405020304" pitchFamily="18" charset="0"/>
              </a:rPr>
              <a:t> dolomitic lime (4L); 2.4 kg/yd</a:t>
            </a:r>
            <a:r>
              <a:rPr lang="en-US" sz="2800" baseline="30000" dirty="0">
                <a:latin typeface="Times New Roman" panose="02020603050405020304" pitchFamily="18" charset="0"/>
                <a:cs typeface="Times New Roman" panose="02020603050405020304" pitchFamily="18" charset="0"/>
              </a:rPr>
              <a:t>3</a:t>
            </a:r>
            <a:r>
              <a:rPr lang="en-US" sz="2800" dirty="0">
                <a:latin typeface="Times New Roman" panose="02020603050405020304" pitchFamily="18" charset="0"/>
                <a:cs typeface="Times New Roman" panose="02020603050405020304" pitchFamily="18" charset="0"/>
              </a:rPr>
              <a:t> dolomitic lime, 2.4 kg/yd</a:t>
            </a:r>
            <a:r>
              <a:rPr lang="en-US" sz="2800" baseline="30000" dirty="0">
                <a:latin typeface="Times New Roman" panose="02020603050405020304" pitchFamily="18" charset="0"/>
                <a:cs typeface="Times New Roman" panose="02020603050405020304" pitchFamily="18" charset="0"/>
              </a:rPr>
              <a:t>3</a:t>
            </a:r>
            <a:r>
              <a:rPr lang="en-US" sz="2800" dirty="0">
                <a:latin typeface="Times New Roman" panose="02020603050405020304" pitchFamily="18" charset="0"/>
                <a:cs typeface="Times New Roman" panose="02020603050405020304" pitchFamily="18" charset="0"/>
              </a:rPr>
              <a:t> calcium sulfate, and 2.4 kg/yd</a:t>
            </a:r>
            <a:r>
              <a:rPr lang="en-US" sz="2800" baseline="30000" dirty="0">
                <a:latin typeface="Times New Roman" panose="02020603050405020304" pitchFamily="18" charset="0"/>
                <a:cs typeface="Times New Roman" panose="02020603050405020304" pitchFamily="18" charset="0"/>
              </a:rPr>
              <a:t>3 </a:t>
            </a:r>
            <a:r>
              <a:rPr lang="en-US" sz="2800" dirty="0">
                <a:latin typeface="Times New Roman" panose="02020603050405020304" pitchFamily="18" charset="0"/>
                <a:cs typeface="Times New Roman" panose="02020603050405020304" pitchFamily="18" charset="0"/>
              </a:rPr>
              <a:t>magnesium sulfate (4L+Ca/Mg); 4.7 kg/yd</a:t>
            </a:r>
            <a:r>
              <a:rPr lang="en-US" sz="2800" baseline="30000" dirty="0">
                <a:latin typeface="Times New Roman" panose="02020603050405020304" pitchFamily="18" charset="0"/>
                <a:cs typeface="Times New Roman" panose="02020603050405020304" pitchFamily="18" charset="0"/>
              </a:rPr>
              <a:t>3</a:t>
            </a:r>
            <a:r>
              <a:rPr lang="en-US" sz="2800" dirty="0">
                <a:latin typeface="Times New Roman" panose="02020603050405020304" pitchFamily="18" charset="0"/>
                <a:cs typeface="Times New Roman" panose="02020603050405020304" pitchFamily="18" charset="0"/>
              </a:rPr>
              <a:t> dolomitic lime (8L), outperformed a commercially available (IS) and control (C) (no Ca or Mg fertilizer) media in nearly all crops.  All crops grown on the nursery yard and cabbage grown under the high tunnel had significantly greater yields when grown in medium 4L+Ca/Mg, compared to the IS and C media (p≤0.05).  Media treatment 4L produced significantly greater yields and plant growth of all tested crops on the nursery yard compared to the IS and C media (p≤0.05).</a:t>
            </a:r>
          </a:p>
        </p:txBody>
      </p:sp>
      <p:sp>
        <p:nvSpPr>
          <p:cNvPr id="10" name="Title 3"/>
          <p:cNvSpPr txBox="1">
            <a:spLocks/>
          </p:cNvSpPr>
          <p:nvPr/>
        </p:nvSpPr>
        <p:spPr>
          <a:xfrm>
            <a:off x="-69926" y="6499647"/>
            <a:ext cx="42976800" cy="3482987"/>
          </a:xfrm>
          <a:prstGeom prst="rect">
            <a:avLst/>
          </a:prstGeom>
        </p:spPr>
        <p:txBody>
          <a:bodyPr vert="horz" lIns="91440" tIns="45720" rIns="91440" bIns="45720" rtlCol="0" anchor="ctr">
            <a:normAutofit fontScale="92500" lnSpcReduction="20000"/>
          </a:bodyPr>
          <a:lstStyle>
            <a:lvl1pPr algn="l" defTabSz="4297680" rtl="0" eaLnBrk="1" latinLnBrk="0" hangingPunct="1">
              <a:lnSpc>
                <a:spcPct val="90000"/>
              </a:lnSpc>
              <a:spcBef>
                <a:spcPct val="0"/>
              </a:spcBef>
              <a:buNone/>
              <a:defRPr sz="20680" kern="1200">
                <a:solidFill>
                  <a:schemeClr val="tx1"/>
                </a:solidFill>
                <a:latin typeface="+mj-lt"/>
                <a:ea typeface="+mj-ea"/>
                <a:cs typeface="+mj-cs"/>
              </a:defRPr>
            </a:lvl1pPr>
          </a:lstStyle>
          <a:p>
            <a:pPr algn="ctr"/>
            <a:r>
              <a:rPr lang="en-US" sz="9900" b="1" dirty="0" smtClean="0">
                <a:latin typeface="Times New Roman" panose="02020603050405020304" pitchFamily="18" charset="0"/>
                <a:cs typeface="Times New Roman" panose="02020603050405020304" pitchFamily="18" charset="0"/>
              </a:rPr>
              <a:t>Kathryn Fontenot</a:t>
            </a:r>
            <a:r>
              <a:rPr lang="en-US" sz="9900" b="1" baseline="30000" dirty="0" smtClean="0">
                <a:latin typeface="Times New Roman" panose="02020603050405020304" pitchFamily="18" charset="0"/>
                <a:cs typeface="Times New Roman" panose="02020603050405020304" pitchFamily="18" charset="0"/>
              </a:rPr>
              <a:t>1</a:t>
            </a:r>
            <a:r>
              <a:rPr lang="en-US" sz="9900" b="1" dirty="0" smtClean="0">
                <a:latin typeface="Times New Roman" panose="02020603050405020304" pitchFamily="18" charset="0"/>
                <a:cs typeface="Times New Roman" panose="02020603050405020304" pitchFamily="18" charset="0"/>
              </a:rPr>
              <a:t>, </a:t>
            </a:r>
            <a:r>
              <a:rPr lang="en-US" sz="9900" b="1" dirty="0">
                <a:latin typeface="Times New Roman" panose="02020603050405020304" pitchFamily="18" charset="0"/>
                <a:cs typeface="Times New Roman" panose="02020603050405020304" pitchFamily="18" charset="0"/>
              </a:rPr>
              <a:t>Sarah </a:t>
            </a:r>
            <a:r>
              <a:rPr lang="en-US" sz="9900" b="1" dirty="0" smtClean="0">
                <a:latin typeface="Times New Roman" panose="02020603050405020304" pitchFamily="18" charset="0"/>
                <a:cs typeface="Times New Roman" panose="02020603050405020304" pitchFamily="18" charset="0"/>
              </a:rPr>
              <a:t>Bertrand</a:t>
            </a:r>
            <a:r>
              <a:rPr lang="en-US" sz="9900" b="1" baseline="30000" dirty="0" smtClean="0">
                <a:latin typeface="Times New Roman" panose="02020603050405020304" pitchFamily="18" charset="0"/>
                <a:cs typeface="Times New Roman" panose="02020603050405020304" pitchFamily="18" charset="0"/>
              </a:rPr>
              <a:t>2</a:t>
            </a:r>
            <a:r>
              <a:rPr lang="en-US" sz="9900" b="1" dirty="0" smtClean="0">
                <a:latin typeface="Times New Roman" panose="02020603050405020304" pitchFamily="18" charset="0"/>
                <a:cs typeface="Times New Roman" panose="02020603050405020304" pitchFamily="18" charset="0"/>
              </a:rPr>
              <a:t>, Edward Bush</a:t>
            </a:r>
            <a:r>
              <a:rPr lang="en-US" sz="9900" b="1" baseline="30000" dirty="0" smtClean="0">
                <a:latin typeface="Times New Roman" panose="02020603050405020304" pitchFamily="18" charset="0"/>
                <a:cs typeface="Times New Roman" panose="02020603050405020304" pitchFamily="18" charset="0"/>
              </a:rPr>
              <a:t>3</a:t>
            </a:r>
            <a:r>
              <a:rPr lang="en-US" sz="9900" b="1" dirty="0" smtClean="0">
                <a:latin typeface="Times New Roman" panose="02020603050405020304" pitchFamily="18" charset="0"/>
                <a:cs typeface="Times New Roman" panose="02020603050405020304" pitchFamily="18" charset="0"/>
              </a:rPr>
              <a:t>, Charles Johnson</a:t>
            </a:r>
            <a:r>
              <a:rPr lang="en-US" sz="9900" b="1" baseline="30000" dirty="0" smtClean="0">
                <a:latin typeface="Times New Roman" panose="02020603050405020304" pitchFamily="18" charset="0"/>
                <a:cs typeface="Times New Roman" panose="02020603050405020304" pitchFamily="18" charset="0"/>
              </a:rPr>
              <a:t>4</a:t>
            </a:r>
          </a:p>
          <a:p>
            <a:pPr algn="ctr"/>
            <a:endParaRPr lang="en-US" sz="10000" baseline="30000" dirty="0" smtClean="0">
              <a:latin typeface="Times New Roman" panose="02020603050405020304" pitchFamily="18" charset="0"/>
              <a:cs typeface="Times New Roman" panose="02020603050405020304" pitchFamily="18" charset="0"/>
            </a:endParaRPr>
          </a:p>
          <a:p>
            <a:pPr algn="ctr"/>
            <a:r>
              <a:rPr lang="en-US" sz="7800" baseline="30000" dirty="0" smtClean="0">
                <a:latin typeface="Times New Roman" panose="02020603050405020304" pitchFamily="18" charset="0"/>
                <a:cs typeface="Times New Roman" panose="02020603050405020304" pitchFamily="18" charset="0"/>
              </a:rPr>
              <a:t>1</a:t>
            </a:r>
            <a:r>
              <a:rPr lang="en-US" sz="7800" dirty="0" smtClean="0">
                <a:latin typeface="Times New Roman" panose="02020603050405020304" pitchFamily="18" charset="0"/>
                <a:cs typeface="Times New Roman" panose="02020603050405020304" pitchFamily="18" charset="0"/>
              </a:rPr>
              <a:t>Assistant Professor</a:t>
            </a:r>
            <a:r>
              <a:rPr lang="en-US" sz="7800" dirty="0">
                <a:latin typeface="Times New Roman" panose="02020603050405020304" pitchFamily="18" charset="0"/>
                <a:cs typeface="Times New Roman" panose="02020603050405020304" pitchFamily="18" charset="0"/>
              </a:rPr>
              <a:t>, </a:t>
            </a:r>
            <a:r>
              <a:rPr lang="en-US" sz="7800" baseline="30000" dirty="0" smtClean="0">
                <a:latin typeface="Times New Roman" panose="02020603050405020304" pitchFamily="18" charset="0"/>
                <a:cs typeface="Times New Roman" panose="02020603050405020304" pitchFamily="18" charset="0"/>
              </a:rPr>
              <a:t>2 </a:t>
            </a:r>
            <a:r>
              <a:rPr lang="en-US" sz="7800" dirty="0" smtClean="0">
                <a:latin typeface="Times New Roman" panose="02020603050405020304" pitchFamily="18" charset="0"/>
                <a:cs typeface="Times New Roman" panose="02020603050405020304" pitchFamily="18" charset="0"/>
              </a:rPr>
              <a:t>Graduate Student, </a:t>
            </a:r>
            <a:r>
              <a:rPr lang="en-US" sz="7800" baseline="30000" dirty="0" smtClean="0">
                <a:latin typeface="Times New Roman" panose="02020603050405020304" pitchFamily="18" charset="0"/>
                <a:cs typeface="Times New Roman" panose="02020603050405020304" pitchFamily="18" charset="0"/>
              </a:rPr>
              <a:t>3</a:t>
            </a:r>
            <a:r>
              <a:rPr lang="en-US" sz="7800" dirty="0" smtClean="0">
                <a:latin typeface="Times New Roman" panose="02020603050405020304" pitchFamily="18" charset="0"/>
                <a:cs typeface="Times New Roman" panose="02020603050405020304" pitchFamily="18" charset="0"/>
              </a:rPr>
              <a:t>Associate Professor, </a:t>
            </a:r>
            <a:r>
              <a:rPr lang="en-US" sz="7800" baseline="30000" dirty="0" smtClean="0">
                <a:latin typeface="Times New Roman" panose="02020603050405020304" pitchFamily="18" charset="0"/>
                <a:cs typeface="Times New Roman" panose="02020603050405020304" pitchFamily="18" charset="0"/>
              </a:rPr>
              <a:t>4</a:t>
            </a:r>
            <a:r>
              <a:rPr lang="en-US" sz="7800" dirty="0" smtClean="0">
                <a:latin typeface="Times New Roman" panose="02020603050405020304" pitchFamily="18" charset="0"/>
                <a:cs typeface="Times New Roman" panose="02020603050405020304" pitchFamily="18" charset="0"/>
              </a:rPr>
              <a:t> </a:t>
            </a:r>
            <a:r>
              <a:rPr lang="en-US" sz="7800" dirty="0">
                <a:latin typeface="Times New Roman" panose="02020603050405020304" pitchFamily="18" charset="0"/>
                <a:cs typeface="Times New Roman" panose="02020603050405020304" pitchFamily="18" charset="0"/>
              </a:rPr>
              <a:t>Professor </a:t>
            </a:r>
            <a:endParaRPr lang="en-US" sz="7800" dirty="0" smtClean="0">
              <a:latin typeface="Times New Roman" panose="02020603050405020304" pitchFamily="18" charset="0"/>
              <a:cs typeface="Times New Roman" panose="02020603050405020304" pitchFamily="18" charset="0"/>
            </a:endParaRPr>
          </a:p>
          <a:p>
            <a:pPr algn="ctr"/>
            <a:r>
              <a:rPr lang="en-US" sz="7800" dirty="0" smtClean="0">
                <a:latin typeface="Times New Roman" panose="02020603050405020304" pitchFamily="18" charset="0"/>
                <a:cs typeface="Times New Roman" panose="02020603050405020304" pitchFamily="18" charset="0"/>
              </a:rPr>
              <a:t>School </a:t>
            </a:r>
            <a:r>
              <a:rPr lang="en-US" sz="7800" dirty="0">
                <a:latin typeface="Times New Roman" panose="02020603050405020304" pitchFamily="18" charset="0"/>
                <a:cs typeface="Times New Roman" panose="02020603050405020304" pitchFamily="18" charset="0"/>
              </a:rPr>
              <a:t>of Plant, </a:t>
            </a:r>
            <a:r>
              <a:rPr lang="en-US" sz="7800" dirty="0" smtClean="0">
                <a:latin typeface="Times New Roman" panose="02020603050405020304" pitchFamily="18" charset="0"/>
                <a:cs typeface="Times New Roman" panose="02020603050405020304" pitchFamily="18" charset="0"/>
              </a:rPr>
              <a:t>Environmental and </a:t>
            </a:r>
            <a:r>
              <a:rPr lang="en-US" sz="7800" dirty="0">
                <a:latin typeface="Times New Roman" panose="02020603050405020304" pitchFamily="18" charset="0"/>
                <a:cs typeface="Times New Roman" panose="02020603050405020304" pitchFamily="18" charset="0"/>
              </a:rPr>
              <a:t>Soil Sciences</a:t>
            </a:r>
            <a:r>
              <a:rPr lang="en-US" sz="7800" dirty="0" smtClean="0">
                <a:latin typeface="Times New Roman" panose="02020603050405020304" pitchFamily="18" charset="0"/>
                <a:cs typeface="Times New Roman" panose="02020603050405020304" pitchFamily="18" charset="0"/>
              </a:rPr>
              <a:t>, </a:t>
            </a:r>
            <a:r>
              <a:rPr lang="en-US" sz="7800" dirty="0" smtClean="0">
                <a:latin typeface="Times New Roman" panose="02020603050405020304" pitchFamily="18" charset="0"/>
                <a:cs typeface="Times New Roman" panose="02020603050405020304" pitchFamily="18" charset="0"/>
              </a:rPr>
              <a:t>155 </a:t>
            </a:r>
            <a:r>
              <a:rPr lang="en-US" sz="7800" dirty="0">
                <a:latin typeface="Times New Roman" panose="02020603050405020304" pitchFamily="18" charset="0"/>
                <a:cs typeface="Times New Roman" panose="02020603050405020304" pitchFamily="18" charset="0"/>
              </a:rPr>
              <a:t>JC </a:t>
            </a:r>
            <a:r>
              <a:rPr lang="en-US" sz="7800" dirty="0" smtClean="0">
                <a:latin typeface="Times New Roman" panose="02020603050405020304" pitchFamily="18" charset="0"/>
                <a:cs typeface="Times New Roman" panose="02020603050405020304" pitchFamily="18" charset="0"/>
              </a:rPr>
              <a:t>Miller Hall, </a:t>
            </a:r>
            <a:r>
              <a:rPr lang="en-US" sz="7800" dirty="0">
                <a:latin typeface="Times New Roman" panose="02020603050405020304" pitchFamily="18" charset="0"/>
                <a:cs typeface="Times New Roman" panose="02020603050405020304" pitchFamily="18" charset="0"/>
              </a:rPr>
              <a:t>Baton Rouge, </a:t>
            </a:r>
            <a:r>
              <a:rPr lang="en-US" sz="7800" dirty="0" smtClean="0">
                <a:latin typeface="Times New Roman" panose="02020603050405020304" pitchFamily="18" charset="0"/>
                <a:cs typeface="Times New Roman" panose="02020603050405020304" pitchFamily="18" charset="0"/>
              </a:rPr>
              <a:t>La </a:t>
            </a:r>
            <a:r>
              <a:rPr lang="en-US" sz="7800" dirty="0">
                <a:latin typeface="Times New Roman" panose="02020603050405020304" pitchFamily="18" charset="0"/>
                <a:cs typeface="Times New Roman" panose="02020603050405020304" pitchFamily="18" charset="0"/>
              </a:rPr>
              <a:t>70803</a:t>
            </a:r>
          </a:p>
        </p:txBody>
      </p:sp>
      <p:sp>
        <p:nvSpPr>
          <p:cNvPr id="11" name="TextBox 10"/>
          <p:cNvSpPr txBox="1"/>
          <p:nvPr/>
        </p:nvSpPr>
        <p:spPr>
          <a:xfrm>
            <a:off x="1040438" y="18788651"/>
            <a:ext cx="13651230" cy="1169551"/>
          </a:xfrm>
          <a:prstGeom prst="rect">
            <a:avLst/>
          </a:prstGeom>
          <a:noFill/>
        </p:spPr>
        <p:txBody>
          <a:bodyPr wrap="square" rtlCol="0">
            <a:spAutoFit/>
          </a:bodyPr>
          <a:lstStyle/>
          <a:p>
            <a:pPr algn="ctr"/>
            <a:r>
              <a:rPr lang="en-US" sz="7000" b="1" u="sng" dirty="0" smtClean="0">
                <a:latin typeface="Times New Roman" panose="02020603050405020304" pitchFamily="18" charset="0"/>
                <a:cs typeface="Times New Roman" panose="02020603050405020304" pitchFamily="18" charset="0"/>
              </a:rPr>
              <a:t>INTRODUCTION</a:t>
            </a:r>
            <a:endParaRPr lang="en-US" sz="7000" b="1" u="sng"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1152671" y="20523259"/>
            <a:ext cx="13651230" cy="7894469"/>
          </a:xfrm>
          <a:prstGeom prst="rect">
            <a:avLst/>
          </a:prstGeom>
          <a:noFill/>
        </p:spPr>
        <p:txBody>
          <a:bodyPr wrap="square" rtlCol="0">
            <a:spAutoFit/>
          </a:bodyPr>
          <a:lstStyle/>
          <a:p>
            <a:r>
              <a:rPr lang="en-US" sz="3900" dirty="0" smtClean="0">
                <a:latin typeface="Times New Roman" panose="02020603050405020304" pitchFamily="18" charset="0"/>
                <a:cs typeface="Times New Roman" panose="02020603050405020304" pitchFamily="18" charset="0"/>
              </a:rPr>
              <a:t>There is a lack of prepackaged media suitable for the container production of vegetable crops. As a result, most home gardeners use prepackaged medias developed to produce annual flowers. Advanced vegetable gardeners mix their own media, most commonly (in </a:t>
            </a:r>
            <a:r>
              <a:rPr lang="en-US" sz="3900" dirty="0">
                <a:latin typeface="Times New Roman" panose="02020603050405020304" pitchFamily="18" charset="0"/>
                <a:cs typeface="Times New Roman" panose="02020603050405020304" pitchFamily="18" charset="0"/>
              </a:rPr>
              <a:t>the southeastern United </a:t>
            </a:r>
            <a:r>
              <a:rPr lang="en-US" sz="3900" dirty="0" smtClean="0">
                <a:latin typeface="Times New Roman" panose="02020603050405020304" pitchFamily="18" charset="0"/>
                <a:cs typeface="Times New Roman" panose="02020603050405020304" pitchFamily="18" charset="0"/>
              </a:rPr>
              <a:t>States) using pine bark, peat and fertilizer. Lime is often incorporated </a:t>
            </a:r>
            <a:r>
              <a:rPr lang="en-US" sz="3900" dirty="0">
                <a:latin typeface="Times New Roman" panose="02020603050405020304" pitchFamily="18" charset="0"/>
                <a:cs typeface="Times New Roman" panose="02020603050405020304" pitchFamily="18" charset="0"/>
              </a:rPr>
              <a:t>to increase the media pH </a:t>
            </a:r>
            <a:r>
              <a:rPr lang="en-US" sz="3900" dirty="0" smtClean="0">
                <a:latin typeface="Times New Roman" panose="02020603050405020304" pitchFamily="18" charset="0"/>
                <a:cs typeface="Times New Roman" panose="02020603050405020304" pitchFamily="18" charset="0"/>
              </a:rPr>
              <a:t>range from 5.5 - </a:t>
            </a:r>
            <a:r>
              <a:rPr lang="en-US" sz="3900" dirty="0">
                <a:latin typeface="Times New Roman" panose="02020603050405020304" pitchFamily="18" charset="0"/>
                <a:cs typeface="Times New Roman" panose="02020603050405020304" pitchFamily="18" charset="0"/>
              </a:rPr>
              <a:t>6.4 </a:t>
            </a:r>
            <a:r>
              <a:rPr lang="en-US" sz="3900" dirty="0" smtClean="0">
                <a:latin typeface="Times New Roman" panose="02020603050405020304" pitchFamily="18" charset="0"/>
                <a:cs typeface="Times New Roman" panose="02020603050405020304" pitchFamily="18" charset="0"/>
              </a:rPr>
              <a:t>for </a:t>
            </a:r>
            <a:r>
              <a:rPr lang="en-US" sz="3900" dirty="0">
                <a:latin typeface="Times New Roman" panose="02020603050405020304" pitchFamily="18" charset="0"/>
                <a:cs typeface="Times New Roman" panose="02020603050405020304" pitchFamily="18" charset="0"/>
              </a:rPr>
              <a:t>most vegetable crops (Argo, 1996</a:t>
            </a:r>
            <a:r>
              <a:rPr lang="en-US" sz="3900" dirty="0" smtClean="0">
                <a:latin typeface="Times New Roman" panose="02020603050405020304" pitchFamily="18" charset="0"/>
                <a:cs typeface="Times New Roman" panose="02020603050405020304" pitchFamily="18" charset="0"/>
              </a:rPr>
              <a:t>). The lack of available media combined with high pH irrigation water is detrimental to many home vegetable gardeners. Thus far, university-based experiments have not reported </a:t>
            </a:r>
            <a:r>
              <a:rPr lang="en-US" sz="3900" dirty="0">
                <a:latin typeface="Times New Roman" panose="02020603050405020304" pitchFamily="18" charset="0"/>
                <a:cs typeface="Times New Roman" panose="02020603050405020304" pitchFamily="18" charset="0"/>
              </a:rPr>
              <a:t>liming rates </a:t>
            </a:r>
            <a:r>
              <a:rPr lang="en-US" sz="3900" dirty="0" smtClean="0">
                <a:latin typeface="Times New Roman" panose="02020603050405020304" pitchFamily="18" charset="0"/>
                <a:cs typeface="Times New Roman" panose="02020603050405020304" pitchFamily="18" charset="0"/>
              </a:rPr>
              <a:t>specific to container vegetable production.  This experiment seeks to develop a specialized </a:t>
            </a:r>
            <a:r>
              <a:rPr lang="en-US" sz="3900" dirty="0">
                <a:latin typeface="Times New Roman" panose="02020603050405020304" pitchFamily="18" charset="0"/>
                <a:cs typeface="Times New Roman" panose="02020603050405020304" pitchFamily="18" charset="0"/>
              </a:rPr>
              <a:t>media </a:t>
            </a:r>
            <a:r>
              <a:rPr lang="en-US" sz="3900" dirty="0" smtClean="0">
                <a:latin typeface="Times New Roman" panose="02020603050405020304" pitchFamily="18" charset="0"/>
                <a:cs typeface="Times New Roman" panose="02020603050405020304" pitchFamily="18" charset="0"/>
              </a:rPr>
              <a:t>suitable for </a:t>
            </a:r>
            <a:r>
              <a:rPr lang="en-US" sz="3900" dirty="0">
                <a:latin typeface="Times New Roman" panose="02020603050405020304" pitchFamily="18" charset="0"/>
                <a:cs typeface="Times New Roman" panose="02020603050405020304" pitchFamily="18" charset="0"/>
              </a:rPr>
              <a:t>container production of lettuce, cabbage, and cauliflower irrigated with alkaline water</a:t>
            </a:r>
            <a:r>
              <a:rPr lang="en-US" sz="3900" dirty="0" smtClean="0">
                <a:latin typeface="Times New Roman" panose="02020603050405020304" pitchFamily="18" charset="0"/>
                <a:cs typeface="Times New Roman" panose="02020603050405020304" pitchFamily="18" charset="0"/>
              </a:rPr>
              <a:t>.  </a:t>
            </a:r>
            <a:endParaRPr lang="en-US" sz="3900" dirty="0">
              <a:latin typeface="Times New Roman" panose="02020603050405020304" pitchFamily="18" charset="0"/>
              <a:cs typeface="Times New Roman" panose="02020603050405020304" pitchFamily="18" charset="0"/>
            </a:endParaRPr>
          </a:p>
        </p:txBody>
      </p:sp>
      <p:graphicFrame>
        <p:nvGraphicFramePr>
          <p:cNvPr id="16" name="Table 15"/>
          <p:cNvGraphicFramePr>
            <a:graphicFrameLocks noGrp="1"/>
          </p:cNvGraphicFramePr>
          <p:nvPr>
            <p:extLst>
              <p:ext uri="{D42A27DB-BD31-4B8C-83A1-F6EECF244321}">
                <p14:modId xmlns:p14="http://schemas.microsoft.com/office/powerpoint/2010/main" val="2784472807"/>
              </p:ext>
            </p:extLst>
          </p:nvPr>
        </p:nvGraphicFramePr>
        <p:xfrm>
          <a:off x="15194511" y="14687794"/>
          <a:ext cx="13657214" cy="7209680"/>
        </p:xfrm>
        <a:graphic>
          <a:graphicData uri="http://schemas.openxmlformats.org/drawingml/2006/table">
            <a:tbl>
              <a:tblPr firstRow="1" firstCol="1" bandRow="1">
                <a:tableStyleId>{5C22544A-7EE6-4342-B048-85BDC9FD1C3A}</a:tableStyleId>
              </a:tblPr>
              <a:tblGrid>
                <a:gridCol w="844617"/>
                <a:gridCol w="2350706"/>
                <a:gridCol w="5360365"/>
                <a:gridCol w="5101526"/>
              </a:tblGrid>
              <a:tr h="454665">
                <a:tc>
                  <a:txBody>
                    <a:bodyPr/>
                    <a:lstStyle/>
                    <a:p>
                      <a:pPr marL="0" marR="0" algn="ctr">
                        <a:spcBef>
                          <a:spcPts val="0"/>
                        </a:spcBef>
                        <a:spcAft>
                          <a:spcPts val="0"/>
                        </a:spcAft>
                      </a:pPr>
                      <a:r>
                        <a:rPr lang="en-US" sz="2800" b="1" dirty="0" err="1">
                          <a:effectLst/>
                        </a:rPr>
                        <a:t>Trt</a:t>
                      </a:r>
                      <a:endParaRPr lang="en-US" sz="2800" b="1"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800" b="1" dirty="0" smtClean="0">
                          <a:effectLst/>
                        </a:rPr>
                        <a:t>Abbreviation</a:t>
                      </a:r>
                      <a:endParaRPr lang="en-US" sz="2800" b="1"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800" b="1" dirty="0">
                          <a:effectLst/>
                        </a:rPr>
                        <a:t>Base Mix</a:t>
                      </a:r>
                      <a:endParaRPr lang="en-US" sz="2800" b="1"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800" b="1" dirty="0">
                          <a:effectLst/>
                        </a:rPr>
                        <a:t>Fertilizer Added</a:t>
                      </a:r>
                      <a:endParaRPr lang="en-US" sz="2800" b="1" dirty="0">
                        <a:effectLst/>
                        <a:latin typeface="Times New Roman" panose="02020603050405020304" pitchFamily="18" charset="0"/>
                        <a:ea typeface="Calibri" panose="020F0502020204030204" pitchFamily="34" charset="0"/>
                      </a:endParaRPr>
                    </a:p>
                  </a:txBody>
                  <a:tcPr marL="68580" marR="68580" marT="0" marB="0"/>
                </a:tc>
              </a:tr>
              <a:tr h="1039233">
                <a:tc>
                  <a:txBody>
                    <a:bodyPr/>
                    <a:lstStyle/>
                    <a:p>
                      <a:pPr marL="0" marR="0" algn="ctr">
                        <a:spcBef>
                          <a:spcPts val="0"/>
                        </a:spcBef>
                        <a:spcAft>
                          <a:spcPts val="0"/>
                        </a:spcAft>
                      </a:pPr>
                      <a:r>
                        <a:rPr lang="en-US" sz="3200" b="1" dirty="0">
                          <a:solidFill>
                            <a:schemeClr val="tx1"/>
                          </a:solidFill>
                          <a:effectLst/>
                        </a:rPr>
                        <a:t>1</a:t>
                      </a:r>
                      <a:endParaRPr lang="en-US" sz="3200" b="1" dirty="0">
                        <a:solidFill>
                          <a:schemeClr val="tx1"/>
                        </a:solidFill>
                        <a:effectLst/>
                        <a:latin typeface="Times New Roman" panose="02020603050405020304" pitchFamily="18" charset="0"/>
                        <a:ea typeface="Calibri" panose="020F0502020204030204" pitchFamily="34" charset="0"/>
                      </a:endParaRPr>
                    </a:p>
                  </a:txBody>
                  <a:tcPr marL="68580" marR="68580" marT="0" marB="0">
                    <a:solidFill>
                      <a:schemeClr val="accent1">
                        <a:lumMod val="40000"/>
                        <a:lumOff val="60000"/>
                      </a:schemeClr>
                    </a:solidFill>
                  </a:tcPr>
                </a:tc>
                <a:tc>
                  <a:txBody>
                    <a:bodyPr/>
                    <a:lstStyle/>
                    <a:p>
                      <a:pPr marL="0" marR="0" algn="ctr">
                        <a:spcBef>
                          <a:spcPts val="0"/>
                        </a:spcBef>
                        <a:spcAft>
                          <a:spcPts val="0"/>
                        </a:spcAft>
                      </a:pPr>
                      <a:r>
                        <a:rPr lang="en-US" sz="3200" b="1" dirty="0">
                          <a:effectLst/>
                        </a:rPr>
                        <a:t>IS</a:t>
                      </a:r>
                      <a:endParaRPr lang="en-US" sz="3200" b="1" dirty="0">
                        <a:effectLst/>
                        <a:latin typeface="Times New Roman" panose="02020603050405020304" pitchFamily="18" charset="0"/>
                        <a:ea typeface="Calibri" panose="020F0502020204030204" pitchFamily="34" charset="0"/>
                      </a:endParaRPr>
                    </a:p>
                  </a:txBody>
                  <a:tcPr marL="68580" marR="68580" marT="0" marB="0">
                    <a:solidFill>
                      <a:schemeClr val="accent1">
                        <a:lumMod val="40000"/>
                        <a:lumOff val="60000"/>
                      </a:schemeClr>
                    </a:solidFill>
                  </a:tcPr>
                </a:tc>
                <a:tc>
                  <a:txBody>
                    <a:bodyPr/>
                    <a:lstStyle/>
                    <a:p>
                      <a:pPr marL="0" marR="0" algn="ctr">
                        <a:spcBef>
                          <a:spcPts val="0"/>
                        </a:spcBef>
                        <a:spcAft>
                          <a:spcPts val="0"/>
                        </a:spcAft>
                      </a:pPr>
                      <a:r>
                        <a:rPr lang="en-US" sz="3200" b="1" dirty="0">
                          <a:effectLst/>
                        </a:rPr>
                        <a:t>Popular home gardener potting mix</a:t>
                      </a:r>
                      <a:endParaRPr lang="en-US" sz="3200" b="1" dirty="0">
                        <a:effectLst/>
                        <a:latin typeface="Times New Roman" panose="02020603050405020304" pitchFamily="18" charset="0"/>
                        <a:ea typeface="Calibri" panose="020F0502020204030204" pitchFamily="34" charset="0"/>
                      </a:endParaRPr>
                    </a:p>
                  </a:txBody>
                  <a:tcPr marL="68580" marR="68580" marT="0" marB="0">
                    <a:solidFill>
                      <a:schemeClr val="accent1">
                        <a:lumMod val="40000"/>
                        <a:lumOff val="60000"/>
                      </a:schemeClr>
                    </a:solidFill>
                  </a:tcPr>
                </a:tc>
                <a:tc>
                  <a:txBody>
                    <a:bodyPr/>
                    <a:lstStyle/>
                    <a:p>
                      <a:pPr marL="0" marR="0" algn="ctr">
                        <a:spcBef>
                          <a:spcPts val="0"/>
                        </a:spcBef>
                        <a:spcAft>
                          <a:spcPts val="0"/>
                        </a:spcAft>
                      </a:pPr>
                      <a:r>
                        <a:rPr lang="en-US" sz="3200" b="1" dirty="0">
                          <a:effectLst/>
                        </a:rPr>
                        <a:t>None</a:t>
                      </a:r>
                      <a:endParaRPr lang="en-US" sz="3200" b="1" dirty="0">
                        <a:effectLst/>
                        <a:latin typeface="Times New Roman" panose="02020603050405020304" pitchFamily="18" charset="0"/>
                        <a:ea typeface="Calibri" panose="020F0502020204030204" pitchFamily="34" charset="0"/>
                      </a:endParaRPr>
                    </a:p>
                  </a:txBody>
                  <a:tcPr marL="68580" marR="68580" marT="0" marB="0">
                    <a:solidFill>
                      <a:schemeClr val="accent1">
                        <a:lumMod val="40000"/>
                        <a:lumOff val="60000"/>
                      </a:schemeClr>
                    </a:solidFill>
                  </a:tcPr>
                </a:tc>
              </a:tr>
              <a:tr h="1039233">
                <a:tc>
                  <a:txBody>
                    <a:bodyPr/>
                    <a:lstStyle/>
                    <a:p>
                      <a:pPr marL="0" marR="0" algn="ctr">
                        <a:spcBef>
                          <a:spcPts val="0"/>
                        </a:spcBef>
                        <a:spcAft>
                          <a:spcPts val="0"/>
                        </a:spcAft>
                      </a:pPr>
                      <a:r>
                        <a:rPr lang="en-US" sz="3200" b="1" dirty="0">
                          <a:solidFill>
                            <a:schemeClr val="tx1"/>
                          </a:solidFill>
                          <a:effectLst/>
                        </a:rPr>
                        <a:t>2</a:t>
                      </a:r>
                      <a:endParaRPr lang="en-US" sz="3200" b="1" dirty="0">
                        <a:solidFill>
                          <a:schemeClr val="tx1"/>
                        </a:solidFill>
                        <a:effectLst/>
                        <a:latin typeface="Times New Roman" panose="02020603050405020304" pitchFamily="18" charset="0"/>
                        <a:ea typeface="Calibri" panose="020F0502020204030204" pitchFamily="34" charset="0"/>
                      </a:endParaRPr>
                    </a:p>
                  </a:txBody>
                  <a:tcPr marL="68580" marR="68580" marT="0" marB="0">
                    <a:solidFill>
                      <a:schemeClr val="accent1">
                        <a:lumMod val="40000"/>
                        <a:lumOff val="60000"/>
                      </a:schemeClr>
                    </a:solidFill>
                  </a:tcPr>
                </a:tc>
                <a:tc>
                  <a:txBody>
                    <a:bodyPr/>
                    <a:lstStyle/>
                    <a:p>
                      <a:pPr marL="0" marR="0" algn="ctr">
                        <a:spcBef>
                          <a:spcPts val="0"/>
                        </a:spcBef>
                        <a:spcAft>
                          <a:spcPts val="0"/>
                        </a:spcAft>
                      </a:pPr>
                      <a:r>
                        <a:rPr lang="en-US" sz="3200" b="1" dirty="0">
                          <a:effectLst/>
                        </a:rPr>
                        <a:t>C</a:t>
                      </a:r>
                      <a:endParaRPr lang="en-US" sz="3200" b="1" dirty="0">
                        <a:effectLst/>
                        <a:latin typeface="Times New Roman" panose="02020603050405020304" pitchFamily="18" charset="0"/>
                        <a:ea typeface="Calibri" panose="020F0502020204030204" pitchFamily="34" charset="0"/>
                      </a:endParaRPr>
                    </a:p>
                  </a:txBody>
                  <a:tcPr marL="68580" marR="68580" marT="0" marB="0">
                    <a:solidFill>
                      <a:schemeClr val="accent1">
                        <a:lumMod val="40000"/>
                        <a:lumOff val="60000"/>
                      </a:schemeClr>
                    </a:solidFill>
                  </a:tcPr>
                </a:tc>
                <a:tc>
                  <a:txBody>
                    <a:bodyPr/>
                    <a:lstStyle/>
                    <a:p>
                      <a:pPr marL="0" marR="0" algn="ctr">
                        <a:spcBef>
                          <a:spcPts val="0"/>
                        </a:spcBef>
                        <a:spcAft>
                          <a:spcPts val="0"/>
                        </a:spcAft>
                      </a:pPr>
                      <a:r>
                        <a:rPr lang="en-US" sz="3200" b="1" dirty="0">
                          <a:effectLst/>
                        </a:rPr>
                        <a:t>80:20 </a:t>
                      </a:r>
                      <a:r>
                        <a:rPr lang="en-US" sz="3200" b="1" dirty="0" err="1">
                          <a:effectLst/>
                        </a:rPr>
                        <a:t>bark:peat</a:t>
                      </a:r>
                      <a:r>
                        <a:rPr lang="en-US" sz="3200" b="1" dirty="0">
                          <a:effectLst/>
                        </a:rPr>
                        <a:t> + </a:t>
                      </a:r>
                      <a:r>
                        <a:rPr lang="en-US" sz="3200" b="1" dirty="0" smtClean="0">
                          <a:effectLst/>
                        </a:rPr>
                        <a:t>                   7.1 </a:t>
                      </a:r>
                      <a:r>
                        <a:rPr lang="en-US" sz="3200" b="1" dirty="0">
                          <a:effectLst/>
                        </a:rPr>
                        <a:t>kg slow release (15-9-11)</a:t>
                      </a:r>
                      <a:endParaRPr lang="en-US" sz="3200" b="1" dirty="0">
                        <a:effectLst/>
                        <a:latin typeface="Times New Roman" panose="02020603050405020304" pitchFamily="18" charset="0"/>
                        <a:ea typeface="Calibri" panose="020F0502020204030204" pitchFamily="34" charset="0"/>
                      </a:endParaRPr>
                    </a:p>
                  </a:txBody>
                  <a:tcPr marL="68580" marR="68580" marT="0" marB="0">
                    <a:solidFill>
                      <a:schemeClr val="accent1">
                        <a:lumMod val="40000"/>
                        <a:lumOff val="60000"/>
                      </a:schemeClr>
                    </a:solidFill>
                  </a:tcPr>
                </a:tc>
                <a:tc>
                  <a:txBody>
                    <a:bodyPr/>
                    <a:lstStyle/>
                    <a:p>
                      <a:pPr marL="0" marR="0" algn="ctr">
                        <a:spcBef>
                          <a:spcPts val="0"/>
                        </a:spcBef>
                        <a:spcAft>
                          <a:spcPts val="0"/>
                        </a:spcAft>
                      </a:pPr>
                      <a:r>
                        <a:rPr lang="en-US" sz="3200" b="1" dirty="0">
                          <a:effectLst/>
                        </a:rPr>
                        <a:t>None</a:t>
                      </a:r>
                      <a:endParaRPr lang="en-US" sz="3200" b="1" dirty="0">
                        <a:effectLst/>
                        <a:latin typeface="Times New Roman" panose="02020603050405020304" pitchFamily="18" charset="0"/>
                        <a:ea typeface="Calibri" panose="020F0502020204030204" pitchFamily="34" charset="0"/>
                      </a:endParaRPr>
                    </a:p>
                  </a:txBody>
                  <a:tcPr marL="68580" marR="68580" marT="0" marB="0">
                    <a:solidFill>
                      <a:schemeClr val="accent1">
                        <a:lumMod val="40000"/>
                        <a:lumOff val="60000"/>
                      </a:schemeClr>
                    </a:solidFill>
                  </a:tcPr>
                </a:tc>
              </a:tr>
              <a:tr h="1039233">
                <a:tc>
                  <a:txBody>
                    <a:bodyPr/>
                    <a:lstStyle/>
                    <a:p>
                      <a:pPr marL="0" marR="0" algn="ctr">
                        <a:spcBef>
                          <a:spcPts val="0"/>
                        </a:spcBef>
                        <a:spcAft>
                          <a:spcPts val="0"/>
                        </a:spcAft>
                      </a:pPr>
                      <a:r>
                        <a:rPr lang="en-US" sz="3200" b="1" dirty="0">
                          <a:solidFill>
                            <a:schemeClr val="tx1"/>
                          </a:solidFill>
                          <a:effectLst/>
                        </a:rPr>
                        <a:t>3</a:t>
                      </a:r>
                      <a:endParaRPr lang="en-US" sz="3200" b="1" dirty="0">
                        <a:solidFill>
                          <a:schemeClr val="tx1"/>
                        </a:solidFill>
                        <a:effectLst/>
                        <a:latin typeface="Times New Roman" panose="02020603050405020304" pitchFamily="18" charset="0"/>
                        <a:ea typeface="Calibri" panose="020F0502020204030204" pitchFamily="34" charset="0"/>
                      </a:endParaRPr>
                    </a:p>
                  </a:txBody>
                  <a:tcPr marL="68580" marR="68580" marT="0" marB="0">
                    <a:solidFill>
                      <a:schemeClr val="accent1">
                        <a:lumMod val="40000"/>
                        <a:lumOff val="60000"/>
                      </a:schemeClr>
                    </a:solidFill>
                  </a:tcPr>
                </a:tc>
                <a:tc>
                  <a:txBody>
                    <a:bodyPr/>
                    <a:lstStyle/>
                    <a:p>
                      <a:pPr marL="0" marR="0" algn="ctr">
                        <a:spcBef>
                          <a:spcPts val="0"/>
                        </a:spcBef>
                        <a:spcAft>
                          <a:spcPts val="0"/>
                        </a:spcAft>
                      </a:pPr>
                      <a:r>
                        <a:rPr lang="en-US" sz="3200" b="1" dirty="0">
                          <a:effectLst/>
                        </a:rPr>
                        <a:t>Ca/Mg</a:t>
                      </a:r>
                      <a:endParaRPr lang="en-US" sz="3200" b="1" dirty="0">
                        <a:effectLst/>
                        <a:latin typeface="Times New Roman" panose="02020603050405020304" pitchFamily="18" charset="0"/>
                        <a:ea typeface="Calibri" panose="020F0502020204030204" pitchFamily="34" charset="0"/>
                      </a:endParaRPr>
                    </a:p>
                  </a:txBody>
                  <a:tcPr marL="68580" marR="68580" marT="0" marB="0">
                    <a:solidFill>
                      <a:schemeClr val="accent1">
                        <a:lumMod val="40000"/>
                        <a:lumOff val="60000"/>
                      </a:schemeClr>
                    </a:solidFill>
                  </a:tcPr>
                </a:tc>
                <a:tc>
                  <a:txBody>
                    <a:bodyPr/>
                    <a:lstStyle/>
                    <a:p>
                      <a:pPr marL="0" marR="0" algn="ctr">
                        <a:spcBef>
                          <a:spcPts val="0"/>
                        </a:spcBef>
                        <a:spcAft>
                          <a:spcPts val="0"/>
                        </a:spcAft>
                      </a:pPr>
                      <a:r>
                        <a:rPr lang="en-US" sz="3200" b="1" dirty="0">
                          <a:effectLst/>
                        </a:rPr>
                        <a:t>80:20 </a:t>
                      </a:r>
                      <a:r>
                        <a:rPr lang="en-US" sz="3200" b="1" dirty="0" err="1">
                          <a:effectLst/>
                        </a:rPr>
                        <a:t>bark:peat</a:t>
                      </a:r>
                      <a:r>
                        <a:rPr lang="en-US" sz="3200" b="1" dirty="0">
                          <a:effectLst/>
                        </a:rPr>
                        <a:t> </a:t>
                      </a:r>
                      <a:r>
                        <a:rPr lang="en-US" sz="3200" b="1" dirty="0" smtClean="0">
                          <a:effectLst/>
                        </a:rPr>
                        <a:t>+                    </a:t>
                      </a:r>
                      <a:r>
                        <a:rPr lang="en-US" sz="3200" b="1" dirty="0">
                          <a:effectLst/>
                        </a:rPr>
                        <a:t>7.1 kg slow release (15-9-11)</a:t>
                      </a:r>
                      <a:endParaRPr lang="en-US" sz="3200" b="1" dirty="0">
                        <a:effectLst/>
                        <a:latin typeface="Times New Roman" panose="02020603050405020304" pitchFamily="18" charset="0"/>
                        <a:ea typeface="Calibri" panose="020F0502020204030204" pitchFamily="34" charset="0"/>
                      </a:endParaRPr>
                    </a:p>
                  </a:txBody>
                  <a:tcPr marL="68580" marR="68580" marT="0" marB="0">
                    <a:solidFill>
                      <a:schemeClr val="accent1">
                        <a:lumMod val="40000"/>
                        <a:lumOff val="60000"/>
                      </a:schemeClr>
                    </a:solidFill>
                  </a:tcPr>
                </a:tc>
                <a:tc>
                  <a:txBody>
                    <a:bodyPr/>
                    <a:lstStyle/>
                    <a:p>
                      <a:pPr marL="0" marR="0" algn="ctr">
                        <a:spcBef>
                          <a:spcPts val="0"/>
                        </a:spcBef>
                        <a:spcAft>
                          <a:spcPts val="0"/>
                        </a:spcAft>
                      </a:pPr>
                      <a:r>
                        <a:rPr lang="en-US" sz="3200" b="1" dirty="0">
                          <a:effectLst/>
                        </a:rPr>
                        <a:t>2.4 kg calcium sulfate </a:t>
                      </a:r>
                      <a:r>
                        <a:rPr lang="en-US" sz="3200" b="1" dirty="0" smtClean="0">
                          <a:effectLst/>
                        </a:rPr>
                        <a:t>+       </a:t>
                      </a:r>
                      <a:r>
                        <a:rPr lang="en-US" sz="3200" b="1" dirty="0">
                          <a:effectLst/>
                        </a:rPr>
                        <a:t>2.4 kg magnesium sulfate</a:t>
                      </a:r>
                      <a:endParaRPr lang="en-US" sz="3200" b="1" dirty="0">
                        <a:effectLst/>
                        <a:latin typeface="Times New Roman" panose="02020603050405020304" pitchFamily="18" charset="0"/>
                        <a:ea typeface="Calibri" panose="020F0502020204030204" pitchFamily="34" charset="0"/>
                      </a:endParaRPr>
                    </a:p>
                  </a:txBody>
                  <a:tcPr marL="68580" marR="68580" marT="0" marB="0">
                    <a:solidFill>
                      <a:schemeClr val="accent1">
                        <a:lumMod val="40000"/>
                        <a:lumOff val="60000"/>
                      </a:schemeClr>
                    </a:solidFill>
                  </a:tcPr>
                </a:tc>
              </a:tr>
              <a:tr h="1039233">
                <a:tc>
                  <a:txBody>
                    <a:bodyPr/>
                    <a:lstStyle/>
                    <a:p>
                      <a:pPr marL="0" marR="0" algn="ctr">
                        <a:spcBef>
                          <a:spcPts val="0"/>
                        </a:spcBef>
                        <a:spcAft>
                          <a:spcPts val="0"/>
                        </a:spcAft>
                      </a:pPr>
                      <a:r>
                        <a:rPr lang="en-US" sz="3200" b="1" dirty="0">
                          <a:solidFill>
                            <a:schemeClr val="tx1"/>
                          </a:solidFill>
                          <a:effectLst/>
                        </a:rPr>
                        <a:t>4</a:t>
                      </a:r>
                      <a:endParaRPr lang="en-US" sz="3200" b="1" dirty="0">
                        <a:solidFill>
                          <a:schemeClr val="tx1"/>
                        </a:solidFill>
                        <a:effectLst/>
                        <a:latin typeface="Times New Roman" panose="02020603050405020304" pitchFamily="18" charset="0"/>
                        <a:ea typeface="Calibri" panose="020F0502020204030204" pitchFamily="34" charset="0"/>
                      </a:endParaRPr>
                    </a:p>
                  </a:txBody>
                  <a:tcPr marL="68580" marR="68580" marT="0" marB="0">
                    <a:solidFill>
                      <a:schemeClr val="accent1">
                        <a:lumMod val="40000"/>
                        <a:lumOff val="60000"/>
                      </a:schemeClr>
                    </a:solidFill>
                  </a:tcPr>
                </a:tc>
                <a:tc>
                  <a:txBody>
                    <a:bodyPr/>
                    <a:lstStyle/>
                    <a:p>
                      <a:pPr marL="0" marR="0" algn="ctr">
                        <a:spcBef>
                          <a:spcPts val="0"/>
                        </a:spcBef>
                        <a:spcAft>
                          <a:spcPts val="0"/>
                        </a:spcAft>
                      </a:pPr>
                      <a:r>
                        <a:rPr lang="en-US" sz="3200" b="1" dirty="0">
                          <a:effectLst/>
                        </a:rPr>
                        <a:t>4L</a:t>
                      </a:r>
                      <a:endParaRPr lang="en-US" sz="3200" b="1" dirty="0">
                        <a:effectLst/>
                        <a:latin typeface="Times New Roman" panose="02020603050405020304" pitchFamily="18" charset="0"/>
                        <a:ea typeface="Calibri" panose="020F0502020204030204" pitchFamily="34" charset="0"/>
                      </a:endParaRPr>
                    </a:p>
                  </a:txBody>
                  <a:tcPr marL="68580" marR="68580" marT="0" marB="0">
                    <a:solidFill>
                      <a:schemeClr val="accent1">
                        <a:lumMod val="40000"/>
                        <a:lumOff val="60000"/>
                      </a:schemeClr>
                    </a:solidFill>
                  </a:tcPr>
                </a:tc>
                <a:tc>
                  <a:txBody>
                    <a:bodyPr/>
                    <a:lstStyle/>
                    <a:p>
                      <a:pPr marL="0" marR="0" algn="ctr">
                        <a:spcBef>
                          <a:spcPts val="0"/>
                        </a:spcBef>
                        <a:spcAft>
                          <a:spcPts val="0"/>
                        </a:spcAft>
                      </a:pPr>
                      <a:r>
                        <a:rPr lang="en-US" sz="3200" b="1" dirty="0">
                          <a:effectLst/>
                        </a:rPr>
                        <a:t>80:20 </a:t>
                      </a:r>
                      <a:r>
                        <a:rPr lang="en-US" sz="3200" b="1" dirty="0" err="1">
                          <a:effectLst/>
                        </a:rPr>
                        <a:t>bark:peat</a:t>
                      </a:r>
                      <a:r>
                        <a:rPr lang="en-US" sz="3200" b="1" dirty="0">
                          <a:effectLst/>
                        </a:rPr>
                        <a:t> + </a:t>
                      </a:r>
                      <a:r>
                        <a:rPr lang="en-US" sz="3200" b="1" dirty="0" smtClean="0">
                          <a:effectLst/>
                        </a:rPr>
                        <a:t>                   7.1 </a:t>
                      </a:r>
                      <a:r>
                        <a:rPr lang="en-US" sz="3200" b="1" dirty="0">
                          <a:effectLst/>
                        </a:rPr>
                        <a:t>kg slow release (15-9-11)</a:t>
                      </a:r>
                      <a:endParaRPr lang="en-US" sz="3200" b="1" dirty="0">
                        <a:effectLst/>
                        <a:latin typeface="Times New Roman" panose="02020603050405020304" pitchFamily="18" charset="0"/>
                        <a:ea typeface="Calibri" panose="020F0502020204030204" pitchFamily="34" charset="0"/>
                      </a:endParaRPr>
                    </a:p>
                  </a:txBody>
                  <a:tcPr marL="68580" marR="68580" marT="0" marB="0">
                    <a:solidFill>
                      <a:schemeClr val="accent1">
                        <a:lumMod val="40000"/>
                        <a:lumOff val="60000"/>
                      </a:schemeClr>
                    </a:solidFill>
                  </a:tcPr>
                </a:tc>
                <a:tc>
                  <a:txBody>
                    <a:bodyPr/>
                    <a:lstStyle/>
                    <a:p>
                      <a:pPr marL="0" marR="0" algn="ctr">
                        <a:spcBef>
                          <a:spcPts val="0"/>
                        </a:spcBef>
                        <a:spcAft>
                          <a:spcPts val="0"/>
                        </a:spcAft>
                      </a:pPr>
                      <a:r>
                        <a:rPr lang="en-US" sz="3200" b="1" dirty="0">
                          <a:effectLst/>
                        </a:rPr>
                        <a:t>2.4 kg dolomitic lime</a:t>
                      </a:r>
                      <a:endParaRPr lang="en-US" sz="3200" b="1" dirty="0">
                        <a:effectLst/>
                        <a:latin typeface="Times New Roman" panose="02020603050405020304" pitchFamily="18" charset="0"/>
                        <a:ea typeface="Calibri" panose="020F0502020204030204" pitchFamily="34" charset="0"/>
                      </a:endParaRPr>
                    </a:p>
                  </a:txBody>
                  <a:tcPr marL="68580" marR="68580" marT="0" marB="0">
                    <a:solidFill>
                      <a:schemeClr val="accent1">
                        <a:lumMod val="40000"/>
                        <a:lumOff val="60000"/>
                      </a:schemeClr>
                    </a:solidFill>
                  </a:tcPr>
                </a:tc>
              </a:tr>
              <a:tr h="1558850">
                <a:tc>
                  <a:txBody>
                    <a:bodyPr/>
                    <a:lstStyle/>
                    <a:p>
                      <a:pPr marL="0" marR="0" algn="ctr">
                        <a:spcBef>
                          <a:spcPts val="0"/>
                        </a:spcBef>
                        <a:spcAft>
                          <a:spcPts val="0"/>
                        </a:spcAft>
                      </a:pPr>
                      <a:r>
                        <a:rPr lang="en-US" sz="3200" b="1" dirty="0">
                          <a:solidFill>
                            <a:schemeClr val="tx1"/>
                          </a:solidFill>
                          <a:effectLst/>
                        </a:rPr>
                        <a:t>5</a:t>
                      </a:r>
                      <a:endParaRPr lang="en-US" sz="3200" b="1" dirty="0">
                        <a:solidFill>
                          <a:schemeClr val="tx1"/>
                        </a:solidFill>
                        <a:effectLst/>
                        <a:latin typeface="Times New Roman" panose="02020603050405020304" pitchFamily="18" charset="0"/>
                        <a:ea typeface="Calibri" panose="020F0502020204030204" pitchFamily="34" charset="0"/>
                      </a:endParaRPr>
                    </a:p>
                  </a:txBody>
                  <a:tcPr marL="68580" marR="68580" marT="0" marB="0">
                    <a:solidFill>
                      <a:schemeClr val="accent1">
                        <a:lumMod val="40000"/>
                        <a:lumOff val="60000"/>
                      </a:schemeClr>
                    </a:solidFill>
                  </a:tcPr>
                </a:tc>
                <a:tc>
                  <a:txBody>
                    <a:bodyPr/>
                    <a:lstStyle/>
                    <a:p>
                      <a:pPr marL="0" marR="0" algn="ctr">
                        <a:spcBef>
                          <a:spcPts val="0"/>
                        </a:spcBef>
                        <a:spcAft>
                          <a:spcPts val="0"/>
                        </a:spcAft>
                      </a:pPr>
                      <a:r>
                        <a:rPr lang="en-US" sz="3200" b="1" dirty="0">
                          <a:effectLst/>
                        </a:rPr>
                        <a:t>4L+Ca/Mg</a:t>
                      </a:r>
                      <a:endParaRPr lang="en-US" sz="3200" b="1" dirty="0">
                        <a:effectLst/>
                        <a:latin typeface="Times New Roman" panose="02020603050405020304" pitchFamily="18" charset="0"/>
                        <a:ea typeface="Calibri" panose="020F0502020204030204" pitchFamily="34" charset="0"/>
                      </a:endParaRPr>
                    </a:p>
                  </a:txBody>
                  <a:tcPr marL="68580" marR="68580" marT="0" marB="0">
                    <a:solidFill>
                      <a:schemeClr val="accent1">
                        <a:lumMod val="40000"/>
                        <a:lumOff val="60000"/>
                      </a:schemeClr>
                    </a:solidFill>
                  </a:tcPr>
                </a:tc>
                <a:tc>
                  <a:txBody>
                    <a:bodyPr/>
                    <a:lstStyle/>
                    <a:p>
                      <a:pPr marL="0" marR="0" algn="ctr">
                        <a:spcBef>
                          <a:spcPts val="0"/>
                        </a:spcBef>
                        <a:spcAft>
                          <a:spcPts val="0"/>
                        </a:spcAft>
                      </a:pPr>
                      <a:r>
                        <a:rPr lang="en-US" sz="3200" b="1" dirty="0">
                          <a:effectLst/>
                        </a:rPr>
                        <a:t>80:20 </a:t>
                      </a:r>
                      <a:r>
                        <a:rPr lang="en-US" sz="3200" b="1" dirty="0" err="1">
                          <a:effectLst/>
                        </a:rPr>
                        <a:t>bark:peat</a:t>
                      </a:r>
                      <a:r>
                        <a:rPr lang="en-US" sz="3200" b="1" dirty="0">
                          <a:effectLst/>
                        </a:rPr>
                        <a:t> + </a:t>
                      </a:r>
                      <a:r>
                        <a:rPr lang="en-US" sz="3200" b="1" dirty="0" smtClean="0">
                          <a:effectLst/>
                        </a:rPr>
                        <a:t>                   7.1 </a:t>
                      </a:r>
                      <a:r>
                        <a:rPr lang="en-US" sz="3200" b="1" dirty="0">
                          <a:effectLst/>
                        </a:rPr>
                        <a:t>kg slow release (15-9-11)</a:t>
                      </a:r>
                      <a:endParaRPr lang="en-US" sz="3200" b="1" dirty="0">
                        <a:effectLst/>
                        <a:latin typeface="Times New Roman" panose="02020603050405020304" pitchFamily="18" charset="0"/>
                        <a:ea typeface="Calibri" panose="020F0502020204030204" pitchFamily="34" charset="0"/>
                      </a:endParaRPr>
                    </a:p>
                  </a:txBody>
                  <a:tcPr marL="68580" marR="68580" marT="0" marB="0">
                    <a:solidFill>
                      <a:schemeClr val="accent1">
                        <a:lumMod val="40000"/>
                        <a:lumOff val="60000"/>
                      </a:schemeClr>
                    </a:solidFill>
                  </a:tcPr>
                </a:tc>
                <a:tc>
                  <a:txBody>
                    <a:bodyPr/>
                    <a:lstStyle/>
                    <a:p>
                      <a:pPr marL="0" marR="0" algn="ctr">
                        <a:spcBef>
                          <a:spcPts val="0"/>
                        </a:spcBef>
                        <a:spcAft>
                          <a:spcPts val="0"/>
                        </a:spcAft>
                      </a:pPr>
                      <a:r>
                        <a:rPr lang="en-US" sz="3200" b="1" dirty="0">
                          <a:effectLst/>
                        </a:rPr>
                        <a:t>2.4 kg dolomitic lime + </a:t>
                      </a:r>
                      <a:r>
                        <a:rPr lang="en-US" sz="3200" b="1" dirty="0" smtClean="0">
                          <a:effectLst/>
                        </a:rPr>
                        <a:t>   2.4kg </a:t>
                      </a:r>
                      <a:r>
                        <a:rPr lang="en-US" sz="3200" b="1" dirty="0">
                          <a:effectLst/>
                        </a:rPr>
                        <a:t>calcium sulfate + </a:t>
                      </a:r>
                      <a:r>
                        <a:rPr lang="en-US" sz="3200" b="1" dirty="0" smtClean="0">
                          <a:effectLst/>
                        </a:rPr>
                        <a:t>      2.4 </a:t>
                      </a:r>
                      <a:r>
                        <a:rPr lang="en-US" sz="3200" b="1" dirty="0">
                          <a:effectLst/>
                        </a:rPr>
                        <a:t>kg magnesium sulfate</a:t>
                      </a:r>
                      <a:endParaRPr lang="en-US" sz="3200" b="1" dirty="0">
                        <a:effectLst/>
                        <a:latin typeface="Times New Roman" panose="02020603050405020304" pitchFamily="18" charset="0"/>
                        <a:ea typeface="Calibri" panose="020F0502020204030204" pitchFamily="34" charset="0"/>
                      </a:endParaRPr>
                    </a:p>
                  </a:txBody>
                  <a:tcPr marL="68580" marR="68580" marT="0" marB="0">
                    <a:solidFill>
                      <a:schemeClr val="accent1">
                        <a:lumMod val="40000"/>
                        <a:lumOff val="60000"/>
                      </a:schemeClr>
                    </a:solidFill>
                  </a:tcPr>
                </a:tc>
              </a:tr>
              <a:tr h="1039233">
                <a:tc>
                  <a:txBody>
                    <a:bodyPr/>
                    <a:lstStyle/>
                    <a:p>
                      <a:pPr marL="0" marR="0" algn="ctr">
                        <a:spcBef>
                          <a:spcPts val="0"/>
                        </a:spcBef>
                        <a:spcAft>
                          <a:spcPts val="0"/>
                        </a:spcAft>
                      </a:pPr>
                      <a:r>
                        <a:rPr lang="en-US" sz="3200" b="1" dirty="0">
                          <a:solidFill>
                            <a:schemeClr val="tx1"/>
                          </a:solidFill>
                          <a:effectLst/>
                        </a:rPr>
                        <a:t>6</a:t>
                      </a:r>
                      <a:endParaRPr lang="en-US" sz="3200" b="1" dirty="0">
                        <a:solidFill>
                          <a:schemeClr val="tx1"/>
                        </a:solidFill>
                        <a:effectLst/>
                        <a:latin typeface="Times New Roman" panose="02020603050405020304" pitchFamily="18" charset="0"/>
                        <a:ea typeface="Calibri" panose="020F0502020204030204" pitchFamily="34" charset="0"/>
                      </a:endParaRPr>
                    </a:p>
                  </a:txBody>
                  <a:tcPr marL="68580" marR="68580" marT="0" marB="0">
                    <a:solidFill>
                      <a:schemeClr val="accent1">
                        <a:lumMod val="40000"/>
                        <a:lumOff val="60000"/>
                      </a:schemeClr>
                    </a:solidFill>
                  </a:tcPr>
                </a:tc>
                <a:tc>
                  <a:txBody>
                    <a:bodyPr/>
                    <a:lstStyle/>
                    <a:p>
                      <a:pPr marL="0" marR="0" algn="ctr">
                        <a:spcBef>
                          <a:spcPts val="0"/>
                        </a:spcBef>
                        <a:spcAft>
                          <a:spcPts val="0"/>
                        </a:spcAft>
                      </a:pPr>
                      <a:r>
                        <a:rPr lang="en-US" sz="3200" b="1" dirty="0">
                          <a:effectLst/>
                        </a:rPr>
                        <a:t>8L</a:t>
                      </a:r>
                      <a:endParaRPr lang="en-US" sz="3200" b="1" dirty="0">
                        <a:effectLst/>
                        <a:latin typeface="Times New Roman" panose="02020603050405020304" pitchFamily="18" charset="0"/>
                        <a:ea typeface="Calibri" panose="020F0502020204030204" pitchFamily="34" charset="0"/>
                      </a:endParaRPr>
                    </a:p>
                  </a:txBody>
                  <a:tcPr marL="68580" marR="68580" marT="0" marB="0">
                    <a:solidFill>
                      <a:schemeClr val="accent1">
                        <a:lumMod val="40000"/>
                        <a:lumOff val="60000"/>
                      </a:schemeClr>
                    </a:solidFill>
                  </a:tcPr>
                </a:tc>
                <a:tc>
                  <a:txBody>
                    <a:bodyPr/>
                    <a:lstStyle/>
                    <a:p>
                      <a:pPr marL="0" marR="0" algn="ctr">
                        <a:spcBef>
                          <a:spcPts val="0"/>
                        </a:spcBef>
                        <a:spcAft>
                          <a:spcPts val="0"/>
                        </a:spcAft>
                      </a:pPr>
                      <a:r>
                        <a:rPr lang="en-US" sz="3200" b="1" dirty="0">
                          <a:effectLst/>
                        </a:rPr>
                        <a:t>80:20 </a:t>
                      </a:r>
                      <a:r>
                        <a:rPr lang="en-US" sz="3200" b="1" dirty="0" err="1">
                          <a:effectLst/>
                        </a:rPr>
                        <a:t>bark:peat</a:t>
                      </a:r>
                      <a:r>
                        <a:rPr lang="en-US" sz="3200" b="1" dirty="0">
                          <a:effectLst/>
                        </a:rPr>
                        <a:t> + </a:t>
                      </a:r>
                      <a:r>
                        <a:rPr lang="en-US" sz="3200" b="1" dirty="0" smtClean="0">
                          <a:effectLst/>
                        </a:rPr>
                        <a:t>                   7.1 </a:t>
                      </a:r>
                      <a:r>
                        <a:rPr lang="en-US" sz="3200" b="1" dirty="0">
                          <a:effectLst/>
                        </a:rPr>
                        <a:t>kg slow release (15-9-11)</a:t>
                      </a:r>
                      <a:endParaRPr lang="en-US" sz="3200" b="1" dirty="0">
                        <a:effectLst/>
                        <a:latin typeface="Times New Roman" panose="02020603050405020304" pitchFamily="18" charset="0"/>
                        <a:ea typeface="Calibri" panose="020F0502020204030204" pitchFamily="34" charset="0"/>
                      </a:endParaRPr>
                    </a:p>
                  </a:txBody>
                  <a:tcPr marL="68580" marR="68580" marT="0" marB="0">
                    <a:solidFill>
                      <a:schemeClr val="accent1">
                        <a:lumMod val="40000"/>
                        <a:lumOff val="60000"/>
                      </a:schemeClr>
                    </a:solidFill>
                  </a:tcPr>
                </a:tc>
                <a:tc>
                  <a:txBody>
                    <a:bodyPr/>
                    <a:lstStyle/>
                    <a:p>
                      <a:pPr marL="0" marR="0" algn="ctr">
                        <a:spcBef>
                          <a:spcPts val="0"/>
                        </a:spcBef>
                        <a:spcAft>
                          <a:spcPts val="0"/>
                        </a:spcAft>
                      </a:pPr>
                      <a:r>
                        <a:rPr lang="en-US" sz="3200" b="1" dirty="0">
                          <a:effectLst/>
                        </a:rPr>
                        <a:t>4.7 kg dolomitic lime</a:t>
                      </a:r>
                      <a:endParaRPr lang="en-US" sz="3200" b="1" dirty="0">
                        <a:effectLst/>
                        <a:latin typeface="Times New Roman" panose="02020603050405020304" pitchFamily="18" charset="0"/>
                        <a:ea typeface="Calibri" panose="020F0502020204030204" pitchFamily="34" charset="0"/>
                      </a:endParaRPr>
                    </a:p>
                  </a:txBody>
                  <a:tcPr marL="68580" marR="68580" marT="0" marB="0">
                    <a:solidFill>
                      <a:schemeClr val="accent1">
                        <a:lumMod val="40000"/>
                        <a:lumOff val="60000"/>
                      </a:schemeClr>
                    </a:solidFill>
                  </a:tcPr>
                </a:tc>
              </a:tr>
            </a:tbl>
          </a:graphicData>
        </a:graphic>
      </p:graphicFrame>
      <p:sp>
        <p:nvSpPr>
          <p:cNvPr id="15" name="TextBox 14"/>
          <p:cNvSpPr txBox="1"/>
          <p:nvPr/>
        </p:nvSpPr>
        <p:spPr>
          <a:xfrm>
            <a:off x="15506283" y="22192290"/>
            <a:ext cx="13524523" cy="1169551"/>
          </a:xfrm>
          <a:prstGeom prst="rect">
            <a:avLst/>
          </a:prstGeom>
          <a:noFill/>
        </p:spPr>
        <p:txBody>
          <a:bodyPr wrap="square" rtlCol="0">
            <a:spAutoFit/>
          </a:bodyPr>
          <a:lstStyle/>
          <a:p>
            <a:pPr algn="ctr"/>
            <a:r>
              <a:rPr lang="en-US" sz="7000" b="1" u="sng" dirty="0" smtClean="0">
                <a:latin typeface="Times New Roman" panose="02020603050405020304" pitchFamily="18" charset="0"/>
                <a:cs typeface="Times New Roman" panose="02020603050405020304" pitchFamily="18" charset="0"/>
              </a:rPr>
              <a:t>RESULTS</a:t>
            </a:r>
            <a:endParaRPr lang="en-US" sz="7000" b="1" u="sng" dirty="0">
              <a:latin typeface="Times New Roman" panose="02020603050405020304" pitchFamily="18" charset="0"/>
              <a:cs typeface="Times New Roman" panose="02020603050405020304" pitchFamily="18" charset="0"/>
            </a:endParaRPr>
          </a:p>
        </p:txBody>
      </p:sp>
      <p:pic>
        <p:nvPicPr>
          <p:cNvPr id="26" name="Picture 25" descr="C:\Users\Owner\Desktop\greencab\DSC06686.JPG"/>
          <p:cNvPicPr>
            <a:picLocks noChangeAspect="1" noChangeArrowheads="1"/>
          </p:cNvPicPr>
          <p:nvPr/>
        </p:nvPicPr>
        <p:blipFill rotWithShape="1">
          <a:blip r:embed="rId2">
            <a:extLst>
              <a:ext uri="{28A0092B-C50C-407E-A947-70E740481C1C}">
                <a14:useLocalDpi xmlns:a14="http://schemas.microsoft.com/office/drawing/2010/main" val="0"/>
              </a:ext>
            </a:extLst>
          </a:blip>
          <a:srcRect t="21814" b="15982"/>
          <a:stretch/>
        </p:blipFill>
        <p:spPr bwMode="auto">
          <a:xfrm>
            <a:off x="14530946" y="39842522"/>
            <a:ext cx="14499860" cy="2899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1116481" y="39523005"/>
            <a:ext cx="11362905" cy="3219489"/>
            <a:chOff x="30442180" y="33658241"/>
            <a:chExt cx="11362905" cy="3219489"/>
          </a:xfrm>
        </p:grpSpPr>
        <p:pic>
          <p:nvPicPr>
            <p:cNvPr id="17" name="Picture 16"/>
            <p:cNvPicPr>
              <a:picLocks noChangeAspect="1" noChangeArrowheads="1"/>
            </p:cNvPicPr>
            <p:nvPr/>
          </p:nvPicPr>
          <p:blipFill rotWithShape="1">
            <a:blip r:embed="rId3">
              <a:extLst>
                <a:ext uri="{28A0092B-C50C-407E-A947-70E740481C1C}">
                  <a14:useLocalDpi xmlns:a14="http://schemas.microsoft.com/office/drawing/2010/main" val="0"/>
                </a:ext>
              </a:extLst>
            </a:blip>
            <a:srcRect t="24427" b="6362"/>
            <a:stretch/>
          </p:blipFill>
          <p:spPr bwMode="auto">
            <a:xfrm>
              <a:off x="30442180" y="33658241"/>
              <a:ext cx="11362905" cy="3219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p:nvPr/>
          </p:nvSpPr>
          <p:spPr>
            <a:xfrm>
              <a:off x="30544934" y="35638653"/>
              <a:ext cx="1447143" cy="400110"/>
            </a:xfrm>
            <a:prstGeom prst="rect">
              <a:avLst/>
            </a:prstGeom>
            <a:solidFill>
              <a:schemeClr val="accent1">
                <a:lumMod val="75000"/>
              </a:schemeClr>
            </a:solidFill>
          </p:spPr>
          <p:txBody>
            <a:bodyPr wrap="square" rtlCol="0">
              <a:spAutoFit/>
            </a:bodyPr>
            <a:lstStyle/>
            <a:p>
              <a:pPr algn="ctr"/>
              <a:r>
                <a:rPr lang="en-US" sz="2000" dirty="0" smtClean="0"/>
                <a:t>IS</a:t>
              </a:r>
              <a:endParaRPr lang="en-US" sz="2000" dirty="0"/>
            </a:p>
          </p:txBody>
        </p:sp>
        <p:sp>
          <p:nvSpPr>
            <p:cNvPr id="21" name="TextBox 20"/>
            <p:cNvSpPr txBox="1"/>
            <p:nvPr/>
          </p:nvSpPr>
          <p:spPr>
            <a:xfrm>
              <a:off x="32408004" y="35663210"/>
              <a:ext cx="1138264" cy="400110"/>
            </a:xfrm>
            <a:prstGeom prst="rect">
              <a:avLst/>
            </a:prstGeom>
            <a:solidFill>
              <a:schemeClr val="accent1">
                <a:lumMod val="75000"/>
              </a:schemeClr>
            </a:solidFill>
          </p:spPr>
          <p:txBody>
            <a:bodyPr wrap="square" rtlCol="0">
              <a:spAutoFit/>
            </a:bodyPr>
            <a:lstStyle/>
            <a:p>
              <a:pPr algn="ctr"/>
              <a:r>
                <a:rPr lang="en-US" sz="2000" dirty="0"/>
                <a:t>C</a:t>
              </a:r>
            </a:p>
          </p:txBody>
        </p:sp>
        <p:sp>
          <p:nvSpPr>
            <p:cNvPr id="22" name="TextBox 21"/>
            <p:cNvSpPr txBox="1"/>
            <p:nvPr/>
          </p:nvSpPr>
          <p:spPr>
            <a:xfrm>
              <a:off x="34562573" y="35690933"/>
              <a:ext cx="1138264" cy="400110"/>
            </a:xfrm>
            <a:prstGeom prst="rect">
              <a:avLst/>
            </a:prstGeom>
            <a:solidFill>
              <a:schemeClr val="accent1">
                <a:lumMod val="75000"/>
              </a:schemeClr>
            </a:solidFill>
          </p:spPr>
          <p:txBody>
            <a:bodyPr wrap="square" rtlCol="0">
              <a:spAutoFit/>
            </a:bodyPr>
            <a:lstStyle/>
            <a:p>
              <a:pPr algn="ctr"/>
              <a:r>
                <a:rPr lang="en-US" sz="2000" dirty="0" smtClean="0"/>
                <a:t>Ca/Mg</a:t>
              </a:r>
              <a:endParaRPr lang="en-US" sz="2000" dirty="0"/>
            </a:p>
          </p:txBody>
        </p:sp>
        <p:sp>
          <p:nvSpPr>
            <p:cNvPr id="23" name="TextBox 22"/>
            <p:cNvSpPr txBox="1"/>
            <p:nvPr/>
          </p:nvSpPr>
          <p:spPr>
            <a:xfrm>
              <a:off x="36413976" y="35692685"/>
              <a:ext cx="1138264" cy="400110"/>
            </a:xfrm>
            <a:prstGeom prst="rect">
              <a:avLst/>
            </a:prstGeom>
            <a:solidFill>
              <a:schemeClr val="accent1">
                <a:lumMod val="75000"/>
              </a:schemeClr>
            </a:solidFill>
          </p:spPr>
          <p:txBody>
            <a:bodyPr wrap="square" rtlCol="0">
              <a:spAutoFit/>
            </a:bodyPr>
            <a:lstStyle/>
            <a:p>
              <a:pPr algn="ctr"/>
              <a:r>
                <a:rPr lang="en-US" sz="2000" dirty="0" smtClean="0"/>
                <a:t>4L</a:t>
              </a:r>
              <a:endParaRPr lang="en-US" sz="2000" dirty="0"/>
            </a:p>
          </p:txBody>
        </p:sp>
        <p:sp>
          <p:nvSpPr>
            <p:cNvPr id="24" name="TextBox 23"/>
            <p:cNvSpPr txBox="1"/>
            <p:nvPr/>
          </p:nvSpPr>
          <p:spPr>
            <a:xfrm>
              <a:off x="38345994" y="35627308"/>
              <a:ext cx="1436681" cy="400110"/>
            </a:xfrm>
            <a:prstGeom prst="rect">
              <a:avLst/>
            </a:prstGeom>
            <a:solidFill>
              <a:schemeClr val="accent1">
                <a:lumMod val="75000"/>
              </a:schemeClr>
            </a:solidFill>
          </p:spPr>
          <p:txBody>
            <a:bodyPr wrap="square" rtlCol="0">
              <a:spAutoFit/>
            </a:bodyPr>
            <a:lstStyle/>
            <a:p>
              <a:pPr algn="ctr"/>
              <a:r>
                <a:rPr lang="en-US" sz="2000" dirty="0" smtClean="0"/>
                <a:t>4L+Ca/Mg</a:t>
              </a:r>
              <a:endParaRPr lang="en-US" sz="2000" dirty="0"/>
            </a:p>
          </p:txBody>
        </p:sp>
        <p:sp>
          <p:nvSpPr>
            <p:cNvPr id="25" name="TextBox 24"/>
            <p:cNvSpPr txBox="1"/>
            <p:nvPr/>
          </p:nvSpPr>
          <p:spPr>
            <a:xfrm>
              <a:off x="40465436" y="35628749"/>
              <a:ext cx="1138264" cy="400110"/>
            </a:xfrm>
            <a:prstGeom prst="rect">
              <a:avLst/>
            </a:prstGeom>
            <a:solidFill>
              <a:schemeClr val="accent1">
                <a:lumMod val="75000"/>
              </a:schemeClr>
            </a:solidFill>
          </p:spPr>
          <p:txBody>
            <a:bodyPr wrap="square" rtlCol="0">
              <a:spAutoFit/>
            </a:bodyPr>
            <a:lstStyle/>
            <a:p>
              <a:pPr algn="ctr"/>
              <a:r>
                <a:rPr lang="en-US" sz="2000" dirty="0" smtClean="0"/>
                <a:t>8L</a:t>
              </a:r>
              <a:endParaRPr lang="en-US" sz="2000" dirty="0"/>
            </a:p>
          </p:txBody>
        </p:sp>
      </p:grpSp>
      <p:sp>
        <p:nvSpPr>
          <p:cNvPr id="28" name="TextBox 27"/>
          <p:cNvSpPr txBox="1"/>
          <p:nvPr/>
        </p:nvSpPr>
        <p:spPr>
          <a:xfrm>
            <a:off x="17241256" y="42076957"/>
            <a:ext cx="1051998" cy="400110"/>
          </a:xfrm>
          <a:prstGeom prst="rect">
            <a:avLst/>
          </a:prstGeom>
          <a:solidFill>
            <a:schemeClr val="accent1">
              <a:lumMod val="75000"/>
            </a:schemeClr>
          </a:solidFill>
        </p:spPr>
        <p:txBody>
          <a:bodyPr wrap="square" rtlCol="0">
            <a:spAutoFit/>
          </a:bodyPr>
          <a:lstStyle/>
          <a:p>
            <a:pPr algn="ctr"/>
            <a:r>
              <a:rPr lang="en-US" sz="2000" dirty="0"/>
              <a:t>C</a:t>
            </a:r>
          </a:p>
        </p:txBody>
      </p:sp>
      <p:sp>
        <p:nvSpPr>
          <p:cNvPr id="29" name="TextBox 28"/>
          <p:cNvSpPr txBox="1"/>
          <p:nvPr/>
        </p:nvSpPr>
        <p:spPr>
          <a:xfrm>
            <a:off x="20251091" y="42098191"/>
            <a:ext cx="1051998" cy="400110"/>
          </a:xfrm>
          <a:prstGeom prst="rect">
            <a:avLst/>
          </a:prstGeom>
          <a:solidFill>
            <a:schemeClr val="accent1">
              <a:lumMod val="75000"/>
            </a:schemeClr>
          </a:solidFill>
        </p:spPr>
        <p:txBody>
          <a:bodyPr wrap="square" rtlCol="0">
            <a:spAutoFit/>
          </a:bodyPr>
          <a:lstStyle/>
          <a:p>
            <a:pPr algn="ctr"/>
            <a:r>
              <a:rPr lang="en-US" sz="2000" dirty="0" smtClean="0"/>
              <a:t>Ca/Mg</a:t>
            </a:r>
            <a:endParaRPr lang="en-US" sz="2000" dirty="0"/>
          </a:p>
        </p:txBody>
      </p:sp>
      <p:sp>
        <p:nvSpPr>
          <p:cNvPr id="30" name="TextBox 29"/>
          <p:cNvSpPr txBox="1"/>
          <p:nvPr/>
        </p:nvSpPr>
        <p:spPr>
          <a:xfrm>
            <a:off x="22895562" y="42083001"/>
            <a:ext cx="1051998" cy="400110"/>
          </a:xfrm>
          <a:prstGeom prst="rect">
            <a:avLst/>
          </a:prstGeom>
          <a:solidFill>
            <a:schemeClr val="accent1">
              <a:lumMod val="75000"/>
            </a:schemeClr>
          </a:solidFill>
        </p:spPr>
        <p:txBody>
          <a:bodyPr wrap="square" rtlCol="0">
            <a:spAutoFit/>
          </a:bodyPr>
          <a:lstStyle/>
          <a:p>
            <a:pPr algn="ctr"/>
            <a:r>
              <a:rPr lang="en-US" sz="2000" dirty="0" smtClean="0"/>
              <a:t>4L</a:t>
            </a:r>
            <a:endParaRPr lang="en-US" sz="2000" dirty="0"/>
          </a:p>
        </p:txBody>
      </p:sp>
      <p:sp>
        <p:nvSpPr>
          <p:cNvPr id="31" name="TextBox 30"/>
          <p:cNvSpPr txBox="1"/>
          <p:nvPr/>
        </p:nvSpPr>
        <p:spPr>
          <a:xfrm>
            <a:off x="24912309" y="41961106"/>
            <a:ext cx="1327797" cy="400110"/>
          </a:xfrm>
          <a:prstGeom prst="rect">
            <a:avLst/>
          </a:prstGeom>
          <a:solidFill>
            <a:schemeClr val="accent1">
              <a:lumMod val="75000"/>
            </a:schemeClr>
          </a:solidFill>
        </p:spPr>
        <p:txBody>
          <a:bodyPr wrap="square" rtlCol="0">
            <a:spAutoFit/>
          </a:bodyPr>
          <a:lstStyle/>
          <a:p>
            <a:pPr algn="ctr"/>
            <a:r>
              <a:rPr lang="en-US" sz="2000" dirty="0" smtClean="0"/>
              <a:t>4L+Ca/Mg</a:t>
            </a:r>
            <a:endParaRPr lang="en-US" sz="2000" dirty="0"/>
          </a:p>
        </p:txBody>
      </p:sp>
      <p:sp>
        <p:nvSpPr>
          <p:cNvPr id="32" name="TextBox 31"/>
          <p:cNvSpPr txBox="1"/>
          <p:nvPr/>
        </p:nvSpPr>
        <p:spPr>
          <a:xfrm>
            <a:off x="27404895" y="41961106"/>
            <a:ext cx="1051998" cy="400110"/>
          </a:xfrm>
          <a:prstGeom prst="rect">
            <a:avLst/>
          </a:prstGeom>
          <a:solidFill>
            <a:schemeClr val="accent1">
              <a:lumMod val="75000"/>
            </a:schemeClr>
          </a:solidFill>
        </p:spPr>
        <p:txBody>
          <a:bodyPr wrap="square" rtlCol="0">
            <a:spAutoFit/>
          </a:bodyPr>
          <a:lstStyle/>
          <a:p>
            <a:pPr algn="ctr"/>
            <a:r>
              <a:rPr lang="en-US" sz="2000" dirty="0" smtClean="0"/>
              <a:t>8L</a:t>
            </a:r>
            <a:endParaRPr lang="en-US" sz="2000" dirty="0"/>
          </a:p>
        </p:txBody>
      </p:sp>
      <p:graphicFrame>
        <p:nvGraphicFramePr>
          <p:cNvPr id="33" name="Table 32"/>
          <p:cNvGraphicFramePr>
            <a:graphicFrameLocks noGrp="1"/>
          </p:cNvGraphicFramePr>
          <p:nvPr>
            <p:extLst>
              <p:ext uri="{D42A27DB-BD31-4B8C-83A1-F6EECF244321}">
                <p14:modId xmlns:p14="http://schemas.microsoft.com/office/powerpoint/2010/main" val="3741063704"/>
              </p:ext>
            </p:extLst>
          </p:nvPr>
        </p:nvGraphicFramePr>
        <p:xfrm>
          <a:off x="15506283" y="29752369"/>
          <a:ext cx="12860903" cy="7590830"/>
        </p:xfrm>
        <a:graphic>
          <a:graphicData uri="http://schemas.openxmlformats.org/drawingml/2006/table">
            <a:tbl>
              <a:tblPr firstRow="1" firstCol="1" bandRow="1">
                <a:tableStyleId>{5C22544A-7EE6-4342-B048-85BDC9FD1C3A}</a:tableStyleId>
              </a:tblPr>
              <a:tblGrid>
                <a:gridCol w="1542984"/>
                <a:gridCol w="1829684"/>
                <a:gridCol w="1681331"/>
                <a:gridCol w="1945069"/>
                <a:gridCol w="1842803"/>
                <a:gridCol w="1816565"/>
                <a:gridCol w="2202467"/>
              </a:tblGrid>
              <a:tr h="365760">
                <a:tc gridSpan="7">
                  <a:txBody>
                    <a:bodyPr/>
                    <a:lstStyle/>
                    <a:p>
                      <a:pPr marL="0" marR="0" algn="ctr">
                        <a:spcBef>
                          <a:spcPts val="0"/>
                        </a:spcBef>
                        <a:spcAft>
                          <a:spcPts val="0"/>
                        </a:spcAft>
                      </a:pPr>
                      <a:r>
                        <a:rPr lang="en-US" sz="2000" b="1" dirty="0">
                          <a:effectLst/>
                        </a:rPr>
                        <a:t> </a:t>
                      </a:r>
                      <a:r>
                        <a:rPr lang="en-US" sz="2000" b="1" dirty="0" smtClean="0">
                          <a:effectLst/>
                        </a:rPr>
                        <a:t>Planting </a:t>
                      </a:r>
                      <a:r>
                        <a:rPr lang="en-US" sz="2000" b="1" dirty="0">
                          <a:effectLst/>
                        </a:rPr>
                        <a:t>Date 1 </a:t>
                      </a:r>
                      <a:endParaRPr lang="en-US" sz="2000" b="1" dirty="0">
                        <a:effectLst/>
                        <a:latin typeface="Times New Roman" panose="02020603050405020304" pitchFamily="18" charset="0"/>
                        <a:ea typeface="Calibri" panose="020F0502020204030204"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65760">
                <a:tc>
                  <a:txBody>
                    <a:bodyPr/>
                    <a:lstStyle/>
                    <a:p>
                      <a:pPr marL="0" marR="0" algn="ctr">
                        <a:spcBef>
                          <a:spcPts val="0"/>
                        </a:spcBef>
                        <a:spcAft>
                          <a:spcPts val="0"/>
                        </a:spcAft>
                      </a:pPr>
                      <a:r>
                        <a:rPr lang="en-US" sz="2000" b="1" dirty="0">
                          <a:effectLst/>
                        </a:rPr>
                        <a:t> </a:t>
                      </a:r>
                      <a:endParaRPr lang="en-US" sz="2000" b="1" dirty="0">
                        <a:effectLst/>
                        <a:latin typeface="Times New Roman" panose="02020603050405020304" pitchFamily="18" charset="0"/>
                        <a:ea typeface="Calibri" panose="020F0502020204030204" pitchFamily="34" charset="0"/>
                      </a:endParaRPr>
                    </a:p>
                    <a:p>
                      <a:pPr marL="0" marR="0" algn="ctr">
                        <a:spcBef>
                          <a:spcPts val="0"/>
                        </a:spcBef>
                        <a:spcAft>
                          <a:spcPts val="0"/>
                        </a:spcAft>
                      </a:pPr>
                      <a:endParaRPr lang="en-US" sz="2000" b="1" dirty="0">
                        <a:effectLst/>
                        <a:latin typeface="Times New Roman" panose="02020603050405020304" pitchFamily="18" charset="0"/>
                        <a:ea typeface="Calibri" panose="020F0502020204030204" pitchFamily="34" charset="0"/>
                      </a:endParaRPr>
                    </a:p>
                  </a:txBody>
                  <a:tcPr marL="68580" marR="68580" marT="0" marB="0"/>
                </a:tc>
                <a:tc gridSpan="2">
                  <a:txBody>
                    <a:bodyPr/>
                    <a:lstStyle/>
                    <a:p>
                      <a:pPr algn="ctr"/>
                      <a:r>
                        <a:rPr lang="en-US" sz="2000" b="1" dirty="0" smtClean="0"/>
                        <a:t>Lettuce</a:t>
                      </a:r>
                      <a:endParaRPr lang="en-US" sz="2000" b="1" dirty="0"/>
                    </a:p>
                  </a:txBody>
                  <a:tcPr marL="68580" marR="68580" marT="0" marB="0" anchor="ctr"/>
                </a:tc>
                <a:tc hMerge="1">
                  <a:txBody>
                    <a:bodyPr/>
                    <a:lstStyle/>
                    <a:p>
                      <a:endParaRPr lang="en-US"/>
                    </a:p>
                  </a:txBody>
                  <a:tcPr/>
                </a:tc>
                <a:tc gridSpan="2">
                  <a:txBody>
                    <a:bodyPr/>
                    <a:lstStyle/>
                    <a:p>
                      <a:pPr marL="0" marR="0" algn="ctr">
                        <a:spcBef>
                          <a:spcPts val="0"/>
                        </a:spcBef>
                        <a:spcAft>
                          <a:spcPts val="0"/>
                        </a:spcAft>
                      </a:pPr>
                      <a:r>
                        <a:rPr lang="en-US" sz="2000" b="1" dirty="0">
                          <a:effectLst/>
                        </a:rPr>
                        <a:t>Cabbage</a:t>
                      </a:r>
                      <a:endParaRPr lang="en-US" sz="2000" b="1" dirty="0">
                        <a:effectLst/>
                        <a:latin typeface="Times New Roman" panose="02020603050405020304" pitchFamily="18" charset="0"/>
                        <a:ea typeface="Calibri" panose="020F0502020204030204" pitchFamily="34" charset="0"/>
                      </a:endParaRPr>
                    </a:p>
                  </a:txBody>
                  <a:tcPr marL="68580" marR="68580" marT="0" marB="0" anchor="ctr"/>
                </a:tc>
                <a:tc hMerge="1">
                  <a:txBody>
                    <a:bodyPr/>
                    <a:lstStyle/>
                    <a:p>
                      <a:endParaRPr lang="en-US"/>
                    </a:p>
                  </a:txBody>
                  <a:tcPr/>
                </a:tc>
                <a:tc gridSpan="2">
                  <a:txBody>
                    <a:bodyPr/>
                    <a:lstStyle/>
                    <a:p>
                      <a:pPr marL="0" marR="0" algn="ctr">
                        <a:spcBef>
                          <a:spcPts val="0"/>
                        </a:spcBef>
                        <a:spcAft>
                          <a:spcPts val="0"/>
                        </a:spcAft>
                      </a:pPr>
                      <a:r>
                        <a:rPr lang="en-US" sz="2000" b="1" dirty="0">
                          <a:effectLst/>
                        </a:rPr>
                        <a:t>Cauliflower</a:t>
                      </a:r>
                      <a:endParaRPr lang="en-US" sz="2000" b="1" dirty="0">
                        <a:effectLst/>
                        <a:latin typeface="Times New Roman" panose="02020603050405020304" pitchFamily="18" charset="0"/>
                        <a:ea typeface="Calibri" panose="020F0502020204030204" pitchFamily="34" charset="0"/>
                      </a:endParaRPr>
                    </a:p>
                  </a:txBody>
                  <a:tcPr marL="68580" marR="68580" marT="0" marB="0" anchor="ctr"/>
                </a:tc>
                <a:tc hMerge="1">
                  <a:txBody>
                    <a:bodyPr/>
                    <a:lstStyle/>
                    <a:p>
                      <a:endParaRPr lang="en-US"/>
                    </a:p>
                  </a:txBody>
                  <a:tcPr/>
                </a:tc>
              </a:tr>
              <a:tr h="365760">
                <a:tc>
                  <a:txBody>
                    <a:bodyPr/>
                    <a:lstStyle/>
                    <a:p>
                      <a:pPr marL="0" marR="0" algn="ctr">
                        <a:spcBef>
                          <a:spcPts val="0"/>
                        </a:spcBef>
                        <a:spcAft>
                          <a:spcPts val="0"/>
                        </a:spcAft>
                      </a:pPr>
                      <a:r>
                        <a:rPr lang="en-US" sz="2000" b="1">
                          <a:effectLst/>
                        </a:rPr>
                        <a:t>Treatment</a:t>
                      </a:r>
                      <a:r>
                        <a:rPr lang="en-US" sz="2000" b="1" baseline="30000">
                          <a:effectLst/>
                        </a:rPr>
                        <a:t>Z</a:t>
                      </a:r>
                      <a:endParaRPr lang="en-US" sz="2000" b="1">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dirty="0">
                          <a:effectLst/>
                        </a:rPr>
                        <a:t>Fresh Weight</a:t>
                      </a:r>
                      <a:endParaRPr lang="en-US" sz="2000" b="1"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dirty="0">
                          <a:effectLst/>
                        </a:rPr>
                        <a:t>Dry Weight</a:t>
                      </a:r>
                      <a:endParaRPr lang="en-US" sz="2000" b="1"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dirty="0">
                          <a:effectLst/>
                        </a:rPr>
                        <a:t>Fresh Weight</a:t>
                      </a:r>
                      <a:endParaRPr lang="en-US" sz="2000" b="1"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dirty="0">
                          <a:effectLst/>
                        </a:rPr>
                        <a:t>Dry Weight</a:t>
                      </a:r>
                      <a:endParaRPr lang="en-US" sz="2000" b="1"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dirty="0">
                          <a:effectLst/>
                        </a:rPr>
                        <a:t>Fresh Weight</a:t>
                      </a:r>
                      <a:endParaRPr lang="en-US" sz="2000" b="1"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dirty="0">
                          <a:effectLst/>
                        </a:rPr>
                        <a:t>Dry Weight</a:t>
                      </a:r>
                      <a:endParaRPr lang="en-US" sz="2000" b="1" dirty="0">
                        <a:effectLst/>
                        <a:latin typeface="Times New Roman" panose="02020603050405020304" pitchFamily="18" charset="0"/>
                        <a:ea typeface="Calibri" panose="020F0502020204030204" pitchFamily="34" charset="0"/>
                      </a:endParaRPr>
                    </a:p>
                  </a:txBody>
                  <a:tcPr marL="68580" marR="68580" marT="0" marB="0" anchor="b"/>
                </a:tc>
              </a:tr>
              <a:tr h="365760">
                <a:tc>
                  <a:txBody>
                    <a:bodyPr/>
                    <a:lstStyle/>
                    <a:p>
                      <a:pPr marL="0" marR="0" algn="ctr">
                        <a:spcBef>
                          <a:spcPts val="0"/>
                        </a:spcBef>
                        <a:spcAft>
                          <a:spcPts val="0"/>
                        </a:spcAft>
                      </a:pPr>
                      <a:r>
                        <a:rPr lang="en-US" sz="2000" b="1">
                          <a:effectLst/>
                        </a:rPr>
                        <a:t> </a:t>
                      </a:r>
                      <a:endParaRPr lang="en-US" sz="2000" b="1">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dirty="0">
                          <a:effectLst/>
                        </a:rPr>
                        <a:t>▪▪▪▪g▪▪▪▪</a:t>
                      </a:r>
                      <a:endParaRPr lang="en-US" sz="2000" b="1"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a:effectLst/>
                        </a:rPr>
                        <a:t>▪▪▪▪g▪▪▪▪</a:t>
                      </a:r>
                      <a:endParaRPr lang="en-US" sz="2000" b="1">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a:effectLst/>
                        </a:rPr>
                        <a:t>▪▪▪▪g▪▪▪▪</a:t>
                      </a:r>
                      <a:endParaRPr lang="en-US" sz="2000" b="1">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dirty="0">
                          <a:effectLst/>
                        </a:rPr>
                        <a:t>▪▪▪▪g▪▪▪▪</a:t>
                      </a:r>
                      <a:endParaRPr lang="en-US" sz="2000" b="1"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a:effectLst/>
                        </a:rPr>
                        <a:t>▪▪▪▪g▪▪▪▪</a:t>
                      </a:r>
                      <a:endParaRPr lang="en-US" sz="2000" b="1">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dirty="0">
                          <a:effectLst/>
                        </a:rPr>
                        <a:t>▪▪▪▪g▪▪▪▪</a:t>
                      </a:r>
                      <a:endParaRPr lang="en-US" sz="2000" b="1" dirty="0">
                        <a:effectLst/>
                        <a:latin typeface="Times New Roman" panose="02020603050405020304" pitchFamily="18" charset="0"/>
                        <a:ea typeface="Calibri" panose="020F0502020204030204" pitchFamily="34" charset="0"/>
                      </a:endParaRPr>
                    </a:p>
                  </a:txBody>
                  <a:tcPr marL="68580" marR="68580" marT="0" marB="0" anchor="b"/>
                </a:tc>
              </a:tr>
              <a:tr h="365760">
                <a:tc>
                  <a:txBody>
                    <a:bodyPr/>
                    <a:lstStyle/>
                    <a:p>
                      <a:pPr marL="0" marR="0" algn="ctr">
                        <a:spcBef>
                          <a:spcPts val="0"/>
                        </a:spcBef>
                        <a:spcAft>
                          <a:spcPts val="0"/>
                        </a:spcAft>
                      </a:pPr>
                      <a:r>
                        <a:rPr lang="en-US" sz="2000" b="1">
                          <a:effectLst/>
                        </a:rPr>
                        <a:t>IS</a:t>
                      </a:r>
                      <a:endParaRPr lang="en-US" sz="2000" b="1">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dirty="0">
                          <a:effectLst/>
                        </a:rPr>
                        <a:t>137 </a:t>
                      </a:r>
                      <a:r>
                        <a:rPr lang="en-US" sz="2000" b="1" dirty="0" err="1">
                          <a:effectLst/>
                        </a:rPr>
                        <a:t>b</a:t>
                      </a:r>
                      <a:r>
                        <a:rPr lang="en-US" sz="2000" b="1" baseline="30000" dirty="0" err="1">
                          <a:effectLst/>
                        </a:rPr>
                        <a:t>w</a:t>
                      </a:r>
                      <a:endParaRPr lang="en-US" sz="2000" b="1"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a:effectLst/>
                        </a:rPr>
                        <a:t>6.4 a</a:t>
                      </a:r>
                      <a:endParaRPr lang="en-US" sz="2000" b="1">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a:effectLst/>
                        </a:rPr>
                        <a:t>243.9 bc</a:t>
                      </a:r>
                      <a:endParaRPr lang="en-US" sz="2000" b="1">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b="1">
                          <a:effectLst/>
                        </a:rPr>
                        <a:t>20.3 ab</a:t>
                      </a:r>
                      <a:endParaRPr lang="en-US" sz="2000" b="1">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b="1">
                          <a:effectLst/>
                        </a:rPr>
                        <a:t>209.7   c</a:t>
                      </a:r>
                      <a:endParaRPr lang="en-US" sz="2000" b="1">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dirty="0">
                          <a:effectLst/>
                        </a:rPr>
                        <a:t>22.2   b</a:t>
                      </a:r>
                      <a:endParaRPr lang="en-US" sz="2000" b="1" dirty="0">
                        <a:effectLst/>
                        <a:latin typeface="Times New Roman" panose="02020603050405020304" pitchFamily="18" charset="0"/>
                        <a:ea typeface="Calibri" panose="020F0502020204030204" pitchFamily="34" charset="0"/>
                      </a:endParaRPr>
                    </a:p>
                  </a:txBody>
                  <a:tcPr marL="68580" marR="68580" marT="0" marB="0" anchor="b"/>
                </a:tc>
              </a:tr>
              <a:tr h="365760">
                <a:tc>
                  <a:txBody>
                    <a:bodyPr/>
                    <a:lstStyle/>
                    <a:p>
                      <a:pPr marL="0" marR="0" algn="ctr">
                        <a:spcBef>
                          <a:spcPts val="0"/>
                        </a:spcBef>
                        <a:spcAft>
                          <a:spcPts val="0"/>
                        </a:spcAft>
                      </a:pPr>
                      <a:r>
                        <a:rPr lang="en-US" sz="2000" b="1">
                          <a:effectLst/>
                        </a:rPr>
                        <a:t>C</a:t>
                      </a:r>
                      <a:endParaRPr lang="en-US" sz="2000" b="1">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dirty="0">
                          <a:effectLst/>
                        </a:rPr>
                        <a:t>140 b</a:t>
                      </a:r>
                      <a:endParaRPr lang="en-US" sz="2000" b="1"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a:effectLst/>
                        </a:rPr>
                        <a:t>6.6 a</a:t>
                      </a:r>
                      <a:endParaRPr lang="en-US" sz="2000" b="1">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a:effectLst/>
                        </a:rPr>
                        <a:t>204.2   c</a:t>
                      </a:r>
                      <a:endParaRPr lang="en-US" sz="2000" b="1">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b="1" dirty="0">
                          <a:effectLst/>
                        </a:rPr>
                        <a:t>12.1   b</a:t>
                      </a:r>
                      <a:endParaRPr lang="en-US" sz="2000" b="1"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b="1">
                          <a:effectLst/>
                        </a:rPr>
                        <a:t>73.9     d</a:t>
                      </a:r>
                      <a:endParaRPr lang="en-US" sz="2000" b="1">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a:effectLst/>
                        </a:rPr>
                        <a:t>6.4     c</a:t>
                      </a:r>
                      <a:endParaRPr lang="en-US" sz="2000" b="1">
                        <a:effectLst/>
                        <a:latin typeface="Times New Roman" panose="02020603050405020304" pitchFamily="18" charset="0"/>
                        <a:ea typeface="Calibri" panose="020F0502020204030204" pitchFamily="34" charset="0"/>
                      </a:endParaRPr>
                    </a:p>
                  </a:txBody>
                  <a:tcPr marL="68580" marR="68580" marT="0" marB="0" anchor="b"/>
                </a:tc>
              </a:tr>
              <a:tr h="365760">
                <a:tc>
                  <a:txBody>
                    <a:bodyPr/>
                    <a:lstStyle/>
                    <a:p>
                      <a:pPr marL="0" marR="0" algn="ctr">
                        <a:spcBef>
                          <a:spcPts val="0"/>
                        </a:spcBef>
                        <a:spcAft>
                          <a:spcPts val="0"/>
                        </a:spcAft>
                      </a:pPr>
                      <a:r>
                        <a:rPr lang="en-US" sz="2000" b="1">
                          <a:effectLst/>
                        </a:rPr>
                        <a:t>Ca/Mg</a:t>
                      </a:r>
                      <a:endParaRPr lang="en-US" sz="2000" b="1">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dirty="0">
                          <a:effectLst/>
                        </a:rPr>
                        <a:t>191 a</a:t>
                      </a:r>
                      <a:endParaRPr lang="en-US" sz="2000" b="1"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dirty="0">
                          <a:effectLst/>
                        </a:rPr>
                        <a:t>7.9 a</a:t>
                      </a:r>
                      <a:endParaRPr lang="en-US" sz="2000" b="1"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a:effectLst/>
                        </a:rPr>
                        <a:t>456.1 ab</a:t>
                      </a:r>
                      <a:endParaRPr lang="en-US" sz="2000" b="1">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b="1">
                          <a:effectLst/>
                        </a:rPr>
                        <a:t>30.1   a</a:t>
                      </a:r>
                      <a:endParaRPr lang="en-US" sz="2000" b="1">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b="1" dirty="0">
                          <a:effectLst/>
                        </a:rPr>
                        <a:t>277.3 </a:t>
                      </a:r>
                      <a:r>
                        <a:rPr lang="en-US" sz="2000" b="1" dirty="0" err="1">
                          <a:effectLst/>
                        </a:rPr>
                        <a:t>bc</a:t>
                      </a:r>
                      <a:endParaRPr lang="en-US" sz="2000" b="1"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a:effectLst/>
                        </a:rPr>
                        <a:t>24.8   b</a:t>
                      </a:r>
                      <a:endParaRPr lang="en-US" sz="2000" b="1">
                        <a:effectLst/>
                        <a:latin typeface="Times New Roman" panose="02020603050405020304" pitchFamily="18" charset="0"/>
                        <a:ea typeface="Calibri" panose="020F0502020204030204" pitchFamily="34" charset="0"/>
                      </a:endParaRPr>
                    </a:p>
                  </a:txBody>
                  <a:tcPr marL="68580" marR="68580" marT="0" marB="0" anchor="b"/>
                </a:tc>
              </a:tr>
              <a:tr h="365760">
                <a:tc>
                  <a:txBody>
                    <a:bodyPr/>
                    <a:lstStyle/>
                    <a:p>
                      <a:pPr marL="0" marR="0" algn="ctr">
                        <a:spcBef>
                          <a:spcPts val="0"/>
                        </a:spcBef>
                        <a:spcAft>
                          <a:spcPts val="0"/>
                        </a:spcAft>
                      </a:pPr>
                      <a:r>
                        <a:rPr lang="en-US" sz="2000" b="1">
                          <a:effectLst/>
                        </a:rPr>
                        <a:t>4L</a:t>
                      </a:r>
                      <a:endParaRPr lang="en-US" sz="2000" b="1">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a:effectLst/>
                        </a:rPr>
                        <a:t>206 a</a:t>
                      </a:r>
                      <a:endParaRPr lang="en-US" sz="2000" b="1">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dirty="0">
                          <a:effectLst/>
                        </a:rPr>
                        <a:t>8.8 a</a:t>
                      </a:r>
                      <a:endParaRPr lang="en-US" sz="2000" b="1"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a:effectLst/>
                        </a:rPr>
                        <a:t>530.4   a</a:t>
                      </a:r>
                      <a:endParaRPr lang="en-US" sz="2000" b="1">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b="1">
                          <a:effectLst/>
                        </a:rPr>
                        <a:t>32.1   a</a:t>
                      </a:r>
                      <a:endParaRPr lang="en-US" sz="2000" b="1">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b="1" dirty="0">
                          <a:effectLst/>
                        </a:rPr>
                        <a:t>358.7 ab</a:t>
                      </a:r>
                      <a:endParaRPr lang="en-US" sz="2000" b="1"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a:effectLst/>
                        </a:rPr>
                        <a:t>28.1 ab</a:t>
                      </a:r>
                      <a:endParaRPr lang="en-US" sz="2000" b="1">
                        <a:effectLst/>
                        <a:latin typeface="Times New Roman" panose="02020603050405020304" pitchFamily="18" charset="0"/>
                        <a:ea typeface="Calibri" panose="020F0502020204030204" pitchFamily="34" charset="0"/>
                      </a:endParaRPr>
                    </a:p>
                  </a:txBody>
                  <a:tcPr marL="68580" marR="68580" marT="0" marB="0" anchor="b"/>
                </a:tc>
              </a:tr>
              <a:tr h="365760">
                <a:tc>
                  <a:txBody>
                    <a:bodyPr/>
                    <a:lstStyle/>
                    <a:p>
                      <a:pPr marL="0" marR="0" algn="ctr">
                        <a:spcBef>
                          <a:spcPts val="0"/>
                        </a:spcBef>
                        <a:spcAft>
                          <a:spcPts val="0"/>
                        </a:spcAft>
                      </a:pPr>
                      <a:r>
                        <a:rPr lang="en-US" sz="2000" b="1">
                          <a:effectLst/>
                        </a:rPr>
                        <a:t>4L+Ca/Mg</a:t>
                      </a:r>
                      <a:endParaRPr lang="en-US" sz="2000" b="1">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a:effectLst/>
                        </a:rPr>
                        <a:t>220 a</a:t>
                      </a:r>
                      <a:endParaRPr lang="en-US" sz="2000" b="1">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dirty="0">
                          <a:effectLst/>
                        </a:rPr>
                        <a:t>8.5 a</a:t>
                      </a:r>
                      <a:endParaRPr lang="en-US" sz="2000" b="1"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a:effectLst/>
                        </a:rPr>
                        <a:t>524.9   a</a:t>
                      </a:r>
                      <a:endParaRPr lang="en-US" sz="2000" b="1">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b="1">
                          <a:effectLst/>
                        </a:rPr>
                        <a:t>30.2   a</a:t>
                      </a:r>
                      <a:endParaRPr lang="en-US" sz="2000" b="1">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b="1" dirty="0">
                          <a:effectLst/>
                        </a:rPr>
                        <a:t>380.3 ab</a:t>
                      </a:r>
                      <a:endParaRPr lang="en-US" sz="2000" b="1"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dirty="0">
                          <a:effectLst/>
                        </a:rPr>
                        <a:t>36.1   a</a:t>
                      </a:r>
                      <a:endParaRPr lang="en-US" sz="2000" b="1" dirty="0">
                        <a:effectLst/>
                        <a:latin typeface="Times New Roman" panose="02020603050405020304" pitchFamily="18" charset="0"/>
                        <a:ea typeface="Calibri" panose="020F0502020204030204" pitchFamily="34" charset="0"/>
                      </a:endParaRPr>
                    </a:p>
                  </a:txBody>
                  <a:tcPr marL="68580" marR="68580" marT="0" marB="0" anchor="b"/>
                </a:tc>
              </a:tr>
              <a:tr h="365760">
                <a:tc>
                  <a:txBody>
                    <a:bodyPr/>
                    <a:lstStyle/>
                    <a:p>
                      <a:pPr marL="0" marR="0" algn="ctr">
                        <a:spcBef>
                          <a:spcPts val="0"/>
                        </a:spcBef>
                        <a:spcAft>
                          <a:spcPts val="0"/>
                        </a:spcAft>
                      </a:pPr>
                      <a:r>
                        <a:rPr lang="en-US" sz="2000" b="1">
                          <a:effectLst/>
                        </a:rPr>
                        <a:t>8L</a:t>
                      </a:r>
                      <a:endParaRPr lang="en-US" sz="2000" b="1">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a:effectLst/>
                        </a:rPr>
                        <a:t>199 a</a:t>
                      </a:r>
                      <a:endParaRPr lang="en-US" sz="2000" b="1">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dirty="0">
                          <a:effectLst/>
                        </a:rPr>
                        <a:t>8.3 a</a:t>
                      </a:r>
                      <a:endParaRPr lang="en-US" sz="2000" b="1"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a:effectLst/>
                        </a:rPr>
                        <a:t>613.4   a</a:t>
                      </a:r>
                      <a:endParaRPr lang="en-US" sz="2000" b="1">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b="1">
                          <a:effectLst/>
                        </a:rPr>
                        <a:t>31.5   a</a:t>
                      </a:r>
                      <a:endParaRPr lang="en-US" sz="2000" b="1">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b="1" dirty="0">
                          <a:effectLst/>
                        </a:rPr>
                        <a:t>412.8   a</a:t>
                      </a:r>
                      <a:endParaRPr lang="en-US" sz="2000" b="1"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a:effectLst/>
                        </a:rPr>
                        <a:t>35.1   a</a:t>
                      </a:r>
                      <a:endParaRPr lang="en-US" sz="2000" b="1">
                        <a:effectLst/>
                        <a:latin typeface="Times New Roman" panose="02020603050405020304" pitchFamily="18" charset="0"/>
                        <a:ea typeface="Calibri" panose="020F0502020204030204" pitchFamily="34" charset="0"/>
                      </a:endParaRPr>
                    </a:p>
                  </a:txBody>
                  <a:tcPr marL="68580" marR="68580" marT="0" marB="0" anchor="b"/>
                </a:tc>
              </a:tr>
              <a:tr h="397550">
                <a:tc gridSpan="7">
                  <a:txBody>
                    <a:bodyPr/>
                    <a:lstStyle/>
                    <a:p>
                      <a:pPr marL="0" marR="0" algn="ctr">
                        <a:spcBef>
                          <a:spcPts val="0"/>
                        </a:spcBef>
                        <a:spcAft>
                          <a:spcPts val="0"/>
                        </a:spcAft>
                      </a:pPr>
                      <a:r>
                        <a:rPr lang="en-US" sz="2000" b="1" dirty="0" smtClean="0">
                          <a:effectLst/>
                        </a:rPr>
                        <a:t>Planting </a:t>
                      </a:r>
                      <a:r>
                        <a:rPr lang="en-US" sz="2000" b="1" dirty="0">
                          <a:effectLst/>
                        </a:rPr>
                        <a:t>Date 2 </a:t>
                      </a:r>
                      <a:endParaRPr lang="en-US" sz="2000" b="1" dirty="0">
                        <a:effectLst/>
                        <a:latin typeface="Times New Roman" panose="02020603050405020304" pitchFamily="18" charset="0"/>
                        <a:ea typeface="Calibri" panose="020F0502020204030204"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65760">
                <a:tc>
                  <a:txBody>
                    <a:bodyPr/>
                    <a:lstStyle/>
                    <a:p>
                      <a:pPr marL="0" marR="0" algn="ctr">
                        <a:spcBef>
                          <a:spcPts val="0"/>
                        </a:spcBef>
                        <a:spcAft>
                          <a:spcPts val="0"/>
                        </a:spcAft>
                      </a:pPr>
                      <a:r>
                        <a:rPr lang="en-US" sz="2000" b="1" dirty="0">
                          <a:effectLst/>
                        </a:rPr>
                        <a:t> </a:t>
                      </a:r>
                      <a:endParaRPr lang="en-US" sz="2000" b="1" dirty="0">
                        <a:effectLst/>
                        <a:latin typeface="Times New Roman" panose="02020603050405020304" pitchFamily="18" charset="0"/>
                        <a:ea typeface="Calibri" panose="020F0502020204030204" pitchFamily="34" charset="0"/>
                      </a:endParaRPr>
                    </a:p>
                  </a:txBody>
                  <a:tcPr marL="68580" marR="68580" marT="0" marB="0"/>
                </a:tc>
                <a:tc gridSpan="2">
                  <a:txBody>
                    <a:bodyPr/>
                    <a:lstStyle/>
                    <a:p>
                      <a:pPr algn="ctr"/>
                      <a:r>
                        <a:rPr lang="en-US" sz="2000" b="1" dirty="0" smtClean="0"/>
                        <a:t>Lettuce</a:t>
                      </a:r>
                      <a:endParaRPr lang="en-US" sz="2000" b="1" dirty="0"/>
                    </a:p>
                  </a:txBody>
                  <a:tcPr marL="68580" marR="68580" marT="0" marB="0"/>
                </a:tc>
                <a:tc hMerge="1">
                  <a:txBody>
                    <a:bodyPr/>
                    <a:lstStyle/>
                    <a:p>
                      <a:pPr marL="0" marR="0" algn="ctr">
                        <a:spcBef>
                          <a:spcPts val="0"/>
                        </a:spcBef>
                        <a:spcAft>
                          <a:spcPts val="0"/>
                        </a:spcAft>
                      </a:pPr>
                      <a:endParaRPr lang="en-US" sz="2000" dirty="0">
                        <a:effectLst/>
                        <a:latin typeface="Times New Roman" panose="02020603050405020304" pitchFamily="18" charset="0"/>
                        <a:ea typeface="Calibri" panose="020F0502020204030204" pitchFamily="34" charset="0"/>
                      </a:endParaRPr>
                    </a:p>
                  </a:txBody>
                  <a:tcPr/>
                </a:tc>
                <a:tc gridSpan="2">
                  <a:txBody>
                    <a:bodyPr/>
                    <a:lstStyle/>
                    <a:p>
                      <a:pPr marL="0" marR="0" algn="ctr">
                        <a:spcBef>
                          <a:spcPts val="0"/>
                        </a:spcBef>
                        <a:spcAft>
                          <a:spcPts val="0"/>
                        </a:spcAft>
                      </a:pPr>
                      <a:r>
                        <a:rPr lang="en-US" sz="2000" b="1" dirty="0">
                          <a:effectLst/>
                        </a:rPr>
                        <a:t>Cabbage</a:t>
                      </a:r>
                      <a:endParaRPr lang="en-US" sz="2000" b="1" dirty="0">
                        <a:effectLst/>
                        <a:latin typeface="Times New Roman" panose="02020603050405020304" pitchFamily="18" charset="0"/>
                        <a:ea typeface="Calibri" panose="020F0502020204030204" pitchFamily="34" charset="0"/>
                      </a:endParaRPr>
                    </a:p>
                  </a:txBody>
                  <a:tcPr marL="68580" marR="68580" marT="0" marB="0" anchor="b"/>
                </a:tc>
                <a:tc hMerge="1">
                  <a:txBody>
                    <a:bodyPr/>
                    <a:lstStyle/>
                    <a:p>
                      <a:endParaRPr lang="en-US"/>
                    </a:p>
                  </a:txBody>
                  <a:tcPr/>
                </a:tc>
                <a:tc gridSpan="2">
                  <a:txBody>
                    <a:bodyPr/>
                    <a:lstStyle/>
                    <a:p>
                      <a:pPr marL="0" marR="0" algn="ctr">
                        <a:spcBef>
                          <a:spcPts val="0"/>
                        </a:spcBef>
                        <a:spcAft>
                          <a:spcPts val="0"/>
                        </a:spcAft>
                      </a:pPr>
                      <a:r>
                        <a:rPr lang="en-US" sz="2000" b="1" dirty="0">
                          <a:effectLst/>
                        </a:rPr>
                        <a:t>Cauliflower</a:t>
                      </a:r>
                      <a:endParaRPr lang="en-US" sz="2000" b="1" dirty="0">
                        <a:effectLst/>
                        <a:latin typeface="Times New Roman" panose="02020603050405020304" pitchFamily="18" charset="0"/>
                        <a:ea typeface="Calibri" panose="020F0502020204030204" pitchFamily="34" charset="0"/>
                      </a:endParaRPr>
                    </a:p>
                  </a:txBody>
                  <a:tcPr marL="68580" marR="68580" marT="0" marB="0" anchor="b"/>
                </a:tc>
                <a:tc hMerge="1">
                  <a:txBody>
                    <a:bodyPr/>
                    <a:lstStyle/>
                    <a:p>
                      <a:endParaRPr lang="en-US"/>
                    </a:p>
                  </a:txBody>
                  <a:tcPr/>
                </a:tc>
              </a:tr>
              <a:tr h="365760">
                <a:tc>
                  <a:txBody>
                    <a:bodyPr/>
                    <a:lstStyle/>
                    <a:p>
                      <a:pPr marL="0" marR="0" algn="ctr">
                        <a:spcBef>
                          <a:spcPts val="0"/>
                        </a:spcBef>
                        <a:spcAft>
                          <a:spcPts val="0"/>
                        </a:spcAft>
                      </a:pPr>
                      <a:r>
                        <a:rPr lang="en-US" sz="2000" b="1" dirty="0">
                          <a:effectLst/>
                        </a:rPr>
                        <a:t>Treatment</a:t>
                      </a:r>
                      <a:endParaRPr lang="en-US" sz="2000" b="1"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a:effectLst/>
                        </a:rPr>
                        <a:t>Fresh Weight</a:t>
                      </a:r>
                      <a:endParaRPr lang="en-US" sz="2000" b="1">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dirty="0">
                          <a:effectLst/>
                        </a:rPr>
                        <a:t>Dry Weight</a:t>
                      </a:r>
                      <a:endParaRPr lang="en-US" sz="2000" b="1"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dirty="0">
                          <a:effectLst/>
                        </a:rPr>
                        <a:t>Fresh Weight</a:t>
                      </a:r>
                      <a:endParaRPr lang="en-US" sz="2000" b="1"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dirty="0">
                          <a:effectLst/>
                        </a:rPr>
                        <a:t>Dry Weight</a:t>
                      </a:r>
                      <a:endParaRPr lang="en-US" sz="2000" b="1"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dirty="0">
                          <a:effectLst/>
                        </a:rPr>
                        <a:t>Fresh Weight</a:t>
                      </a:r>
                      <a:endParaRPr lang="en-US" sz="2000" b="1"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dirty="0">
                          <a:effectLst/>
                        </a:rPr>
                        <a:t>Dry Weight</a:t>
                      </a:r>
                      <a:endParaRPr lang="en-US" sz="2000" b="1" dirty="0">
                        <a:effectLst/>
                        <a:latin typeface="Times New Roman" panose="02020603050405020304" pitchFamily="18" charset="0"/>
                        <a:ea typeface="Calibri" panose="020F0502020204030204" pitchFamily="34" charset="0"/>
                      </a:endParaRPr>
                    </a:p>
                  </a:txBody>
                  <a:tcPr marL="68580" marR="68580" marT="0" marB="0" anchor="b"/>
                </a:tc>
              </a:tr>
              <a:tr h="365760">
                <a:tc>
                  <a:txBody>
                    <a:bodyPr/>
                    <a:lstStyle/>
                    <a:p>
                      <a:pPr marL="0" marR="0" algn="ctr">
                        <a:spcBef>
                          <a:spcPts val="0"/>
                        </a:spcBef>
                        <a:spcAft>
                          <a:spcPts val="0"/>
                        </a:spcAft>
                      </a:pPr>
                      <a:r>
                        <a:rPr lang="en-US" sz="2000" b="1">
                          <a:effectLst/>
                        </a:rPr>
                        <a:t> </a:t>
                      </a:r>
                      <a:endParaRPr lang="en-US" sz="2000" b="1">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a:effectLst/>
                        </a:rPr>
                        <a:t>▪▪▪▪g▪▪▪▪</a:t>
                      </a:r>
                      <a:endParaRPr lang="en-US" sz="2000" b="1">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dirty="0">
                          <a:effectLst/>
                        </a:rPr>
                        <a:t>▪▪▪▪g▪▪▪▪</a:t>
                      </a:r>
                      <a:endParaRPr lang="en-US" sz="2000" b="1"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dirty="0">
                          <a:effectLst/>
                        </a:rPr>
                        <a:t>▪▪▪▪g▪▪▪▪</a:t>
                      </a:r>
                      <a:endParaRPr lang="en-US" sz="2000" b="1"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a:effectLst/>
                        </a:rPr>
                        <a:t>▪▪▪▪g▪▪▪▪</a:t>
                      </a:r>
                      <a:endParaRPr lang="en-US" sz="2000" b="1">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a:effectLst/>
                        </a:rPr>
                        <a:t>▪▪▪▪g▪▪▪▪</a:t>
                      </a:r>
                      <a:endParaRPr lang="en-US" sz="2000" b="1">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dirty="0">
                          <a:effectLst/>
                        </a:rPr>
                        <a:t>▪▪▪▪g▪▪▪▪</a:t>
                      </a:r>
                      <a:endParaRPr lang="en-US" sz="2000" b="1" dirty="0">
                        <a:effectLst/>
                        <a:latin typeface="Times New Roman" panose="02020603050405020304" pitchFamily="18" charset="0"/>
                        <a:ea typeface="Calibri" panose="020F0502020204030204" pitchFamily="34" charset="0"/>
                      </a:endParaRPr>
                    </a:p>
                  </a:txBody>
                  <a:tcPr marL="68580" marR="68580" marT="0" marB="0" anchor="b"/>
                </a:tc>
              </a:tr>
              <a:tr h="365760">
                <a:tc>
                  <a:txBody>
                    <a:bodyPr/>
                    <a:lstStyle/>
                    <a:p>
                      <a:pPr marL="0" marR="0" algn="ctr">
                        <a:spcBef>
                          <a:spcPts val="0"/>
                        </a:spcBef>
                        <a:spcAft>
                          <a:spcPts val="0"/>
                        </a:spcAft>
                      </a:pPr>
                      <a:r>
                        <a:rPr lang="en-US" sz="2000" b="1">
                          <a:effectLst/>
                        </a:rPr>
                        <a:t>IS</a:t>
                      </a:r>
                      <a:endParaRPr lang="en-US" sz="2000" b="1">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a:effectLst/>
                        </a:rPr>
                        <a:t>316  b</a:t>
                      </a:r>
                      <a:endParaRPr lang="en-US" sz="2000" b="1">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dirty="0">
                          <a:effectLst/>
                        </a:rPr>
                        <a:t>12.4 a</a:t>
                      </a:r>
                      <a:endParaRPr lang="en-US" sz="2000" b="1"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dirty="0">
                          <a:effectLst/>
                        </a:rPr>
                        <a:t>277.6   c</a:t>
                      </a:r>
                      <a:endParaRPr lang="en-US" sz="2000" b="1"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b="1">
                          <a:effectLst/>
                        </a:rPr>
                        <a:t>25.6   c</a:t>
                      </a:r>
                      <a:endParaRPr lang="en-US" sz="2000" b="1">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b="1">
                          <a:effectLst/>
                        </a:rPr>
                        <a:t>173.5   c</a:t>
                      </a:r>
                      <a:endParaRPr lang="en-US" sz="2000" b="1">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a:effectLst/>
                        </a:rPr>
                        <a:t>14.4 c</a:t>
                      </a:r>
                      <a:endParaRPr lang="en-US" sz="2000" b="1">
                        <a:effectLst/>
                        <a:latin typeface="Times New Roman" panose="02020603050405020304" pitchFamily="18" charset="0"/>
                        <a:ea typeface="Calibri" panose="020F0502020204030204" pitchFamily="34" charset="0"/>
                      </a:endParaRPr>
                    </a:p>
                  </a:txBody>
                  <a:tcPr marL="68580" marR="68580" marT="0" marB="0" anchor="b"/>
                </a:tc>
              </a:tr>
              <a:tr h="365760">
                <a:tc>
                  <a:txBody>
                    <a:bodyPr/>
                    <a:lstStyle/>
                    <a:p>
                      <a:pPr marL="0" marR="0" algn="ctr">
                        <a:spcBef>
                          <a:spcPts val="0"/>
                        </a:spcBef>
                        <a:spcAft>
                          <a:spcPts val="0"/>
                        </a:spcAft>
                      </a:pPr>
                      <a:r>
                        <a:rPr lang="en-US" sz="2000" b="1">
                          <a:effectLst/>
                        </a:rPr>
                        <a:t>C</a:t>
                      </a:r>
                      <a:endParaRPr lang="en-US" sz="2000" b="1">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a:effectLst/>
                        </a:rPr>
                        <a:t>155  d</a:t>
                      </a:r>
                      <a:endParaRPr lang="en-US" sz="2000" b="1">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dirty="0">
                          <a:effectLst/>
                        </a:rPr>
                        <a:t>8.0   b</a:t>
                      </a:r>
                      <a:endParaRPr lang="en-US" sz="2000" b="1"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a:effectLst/>
                        </a:rPr>
                        <a:t>106.1   d</a:t>
                      </a:r>
                      <a:endParaRPr lang="en-US" sz="2000" b="1">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b="1">
                          <a:effectLst/>
                        </a:rPr>
                        <a:t>13.0   d</a:t>
                      </a:r>
                      <a:endParaRPr lang="en-US" sz="2000" b="1">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b="1">
                          <a:effectLst/>
                        </a:rPr>
                        <a:t>93.6     c</a:t>
                      </a:r>
                      <a:endParaRPr lang="en-US" sz="2000" b="1">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dirty="0">
                          <a:effectLst/>
                        </a:rPr>
                        <a:t>7.3   c</a:t>
                      </a:r>
                      <a:endParaRPr lang="en-US" sz="2000" b="1" dirty="0">
                        <a:effectLst/>
                        <a:latin typeface="Times New Roman" panose="02020603050405020304" pitchFamily="18" charset="0"/>
                        <a:ea typeface="Calibri" panose="020F0502020204030204" pitchFamily="34" charset="0"/>
                      </a:endParaRPr>
                    </a:p>
                  </a:txBody>
                  <a:tcPr marL="68580" marR="68580" marT="0" marB="0" anchor="b"/>
                </a:tc>
              </a:tr>
              <a:tr h="365760">
                <a:tc>
                  <a:txBody>
                    <a:bodyPr/>
                    <a:lstStyle/>
                    <a:p>
                      <a:pPr marL="0" marR="0" algn="ctr">
                        <a:spcBef>
                          <a:spcPts val="0"/>
                        </a:spcBef>
                        <a:spcAft>
                          <a:spcPts val="0"/>
                        </a:spcAft>
                      </a:pPr>
                      <a:r>
                        <a:rPr lang="en-US" sz="2000" b="1">
                          <a:effectLst/>
                        </a:rPr>
                        <a:t>Ca/Mg</a:t>
                      </a:r>
                      <a:endParaRPr lang="en-US" sz="2000" b="1">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a:effectLst/>
                        </a:rPr>
                        <a:t>251  c</a:t>
                      </a:r>
                      <a:endParaRPr lang="en-US" sz="2000" b="1">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dirty="0">
                          <a:effectLst/>
                        </a:rPr>
                        <a:t>8.9   b</a:t>
                      </a:r>
                      <a:endParaRPr lang="en-US" sz="2000" b="1"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a:effectLst/>
                        </a:rPr>
                        <a:t>414.3 bc</a:t>
                      </a:r>
                      <a:endParaRPr lang="en-US" sz="2000" b="1">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b="1">
                          <a:effectLst/>
                        </a:rPr>
                        <a:t>27.1  c</a:t>
                      </a:r>
                      <a:endParaRPr lang="en-US" sz="2000" b="1">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b="1">
                          <a:effectLst/>
                        </a:rPr>
                        <a:t>276.8   b</a:t>
                      </a:r>
                      <a:endParaRPr lang="en-US" sz="2000" b="1">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dirty="0">
                          <a:effectLst/>
                        </a:rPr>
                        <a:t>24.3 b</a:t>
                      </a:r>
                      <a:endParaRPr lang="en-US" sz="2000" b="1" dirty="0">
                        <a:effectLst/>
                        <a:latin typeface="Times New Roman" panose="02020603050405020304" pitchFamily="18" charset="0"/>
                        <a:ea typeface="Calibri" panose="020F0502020204030204" pitchFamily="34" charset="0"/>
                      </a:endParaRPr>
                    </a:p>
                  </a:txBody>
                  <a:tcPr marL="68580" marR="68580" marT="0" marB="0" anchor="b"/>
                </a:tc>
              </a:tr>
              <a:tr h="365760">
                <a:tc>
                  <a:txBody>
                    <a:bodyPr/>
                    <a:lstStyle/>
                    <a:p>
                      <a:pPr marL="0" marR="0" algn="ctr">
                        <a:spcBef>
                          <a:spcPts val="0"/>
                        </a:spcBef>
                        <a:spcAft>
                          <a:spcPts val="0"/>
                        </a:spcAft>
                      </a:pPr>
                      <a:r>
                        <a:rPr lang="en-US" sz="2000" b="1">
                          <a:effectLst/>
                        </a:rPr>
                        <a:t>4L</a:t>
                      </a:r>
                      <a:endParaRPr lang="en-US" sz="2000" b="1">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a:effectLst/>
                        </a:rPr>
                        <a:t>371  a</a:t>
                      </a:r>
                      <a:endParaRPr lang="en-US" sz="2000" b="1">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dirty="0">
                          <a:effectLst/>
                        </a:rPr>
                        <a:t>13.5 a</a:t>
                      </a:r>
                      <a:endParaRPr lang="en-US" sz="2000" b="1"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a:effectLst/>
                        </a:rPr>
                        <a:t>455.9 ab</a:t>
                      </a:r>
                      <a:endParaRPr lang="en-US" sz="2000" b="1">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b="1">
                          <a:effectLst/>
                        </a:rPr>
                        <a:t>34.9 ab</a:t>
                      </a:r>
                      <a:endParaRPr lang="en-US" sz="2000" b="1">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b="1">
                          <a:effectLst/>
                        </a:rPr>
                        <a:t>289.0   b</a:t>
                      </a:r>
                      <a:endParaRPr lang="en-US" sz="2000" b="1">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dirty="0">
                          <a:effectLst/>
                        </a:rPr>
                        <a:t>23.5 b</a:t>
                      </a:r>
                      <a:endParaRPr lang="en-US" sz="2000" b="1" dirty="0">
                        <a:effectLst/>
                        <a:latin typeface="Times New Roman" panose="02020603050405020304" pitchFamily="18" charset="0"/>
                        <a:ea typeface="Calibri" panose="020F0502020204030204" pitchFamily="34" charset="0"/>
                      </a:endParaRPr>
                    </a:p>
                  </a:txBody>
                  <a:tcPr marL="68580" marR="68580" marT="0" marB="0" anchor="b"/>
                </a:tc>
              </a:tr>
              <a:tr h="365760">
                <a:tc>
                  <a:txBody>
                    <a:bodyPr/>
                    <a:lstStyle/>
                    <a:p>
                      <a:pPr marL="0" marR="0" algn="ctr">
                        <a:spcBef>
                          <a:spcPts val="0"/>
                        </a:spcBef>
                        <a:spcAft>
                          <a:spcPts val="0"/>
                        </a:spcAft>
                      </a:pPr>
                      <a:r>
                        <a:rPr lang="en-US" sz="2000" b="1">
                          <a:effectLst/>
                        </a:rPr>
                        <a:t>4L+Ca/Mg</a:t>
                      </a:r>
                      <a:endParaRPr lang="en-US" sz="2000" b="1">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a:effectLst/>
                        </a:rPr>
                        <a:t>374  a</a:t>
                      </a:r>
                      <a:endParaRPr lang="en-US" sz="2000" b="1">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dirty="0">
                          <a:effectLst/>
                        </a:rPr>
                        <a:t>12.6 a</a:t>
                      </a:r>
                      <a:endParaRPr lang="en-US" sz="2000" b="1"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a:effectLst/>
                        </a:rPr>
                        <a:t>609.5   a</a:t>
                      </a:r>
                      <a:endParaRPr lang="en-US" sz="2000" b="1">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b="1">
                          <a:effectLst/>
                        </a:rPr>
                        <a:t>38.8   a</a:t>
                      </a:r>
                      <a:endParaRPr lang="en-US" sz="2000" b="1">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b="1">
                          <a:effectLst/>
                        </a:rPr>
                        <a:t>437.2   a</a:t>
                      </a:r>
                      <a:endParaRPr lang="en-US" sz="2000" b="1">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dirty="0">
                          <a:effectLst/>
                        </a:rPr>
                        <a:t>32.3 a</a:t>
                      </a:r>
                      <a:endParaRPr lang="en-US" sz="2000" b="1" dirty="0">
                        <a:effectLst/>
                        <a:latin typeface="Times New Roman" panose="02020603050405020304" pitchFamily="18" charset="0"/>
                        <a:ea typeface="Calibri" panose="020F0502020204030204" pitchFamily="34" charset="0"/>
                      </a:endParaRPr>
                    </a:p>
                  </a:txBody>
                  <a:tcPr marL="68580" marR="68580" marT="0" marB="0" anchor="b"/>
                </a:tc>
              </a:tr>
              <a:tr h="365760">
                <a:tc>
                  <a:txBody>
                    <a:bodyPr/>
                    <a:lstStyle/>
                    <a:p>
                      <a:pPr marL="0" marR="0" algn="ctr">
                        <a:spcBef>
                          <a:spcPts val="0"/>
                        </a:spcBef>
                        <a:spcAft>
                          <a:spcPts val="0"/>
                        </a:spcAft>
                      </a:pPr>
                      <a:r>
                        <a:rPr lang="en-US" sz="2000" b="1" dirty="0">
                          <a:effectLst/>
                        </a:rPr>
                        <a:t>8L</a:t>
                      </a:r>
                      <a:endParaRPr lang="en-US" sz="2000" b="1"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a:effectLst/>
                        </a:rPr>
                        <a:t>364 ab</a:t>
                      </a:r>
                      <a:endParaRPr lang="en-US" sz="2000" b="1">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dirty="0">
                          <a:effectLst/>
                        </a:rPr>
                        <a:t>11.9 a</a:t>
                      </a:r>
                      <a:endParaRPr lang="en-US" sz="2000" b="1"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a:effectLst/>
                        </a:rPr>
                        <a:t>529.9 ab</a:t>
                      </a:r>
                      <a:endParaRPr lang="en-US" sz="2000" b="1">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b="1">
                          <a:effectLst/>
                        </a:rPr>
                        <a:t>30.4 bc</a:t>
                      </a:r>
                      <a:endParaRPr lang="en-US" sz="2000" b="1">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b="1">
                          <a:effectLst/>
                        </a:rPr>
                        <a:t>355.2 ab</a:t>
                      </a:r>
                      <a:endParaRPr lang="en-US" sz="2000" b="1">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dirty="0">
                          <a:effectLst/>
                        </a:rPr>
                        <a:t>22.8 b</a:t>
                      </a:r>
                      <a:endParaRPr lang="en-US" sz="2000" b="1" dirty="0">
                        <a:effectLst/>
                        <a:latin typeface="Times New Roman" panose="02020603050405020304" pitchFamily="18" charset="0"/>
                        <a:ea typeface="Calibri" panose="020F0502020204030204" pitchFamily="34" charset="0"/>
                      </a:endParaRPr>
                    </a:p>
                  </a:txBody>
                  <a:tcPr marL="68580" marR="68580" marT="0" marB="0" anchor="b"/>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664071636"/>
              </p:ext>
            </p:extLst>
          </p:nvPr>
        </p:nvGraphicFramePr>
        <p:xfrm>
          <a:off x="29631689" y="17365192"/>
          <a:ext cx="12674476" cy="8144043"/>
        </p:xfrm>
        <a:graphic>
          <a:graphicData uri="http://schemas.openxmlformats.org/drawingml/2006/table">
            <a:tbl>
              <a:tblPr firstRow="1" firstCol="1" bandRow="1">
                <a:tableStyleId>{5C22544A-7EE6-4342-B048-85BDC9FD1C3A}</a:tableStyleId>
              </a:tblPr>
              <a:tblGrid>
                <a:gridCol w="1509819"/>
                <a:gridCol w="1814734"/>
                <a:gridCol w="1745236"/>
                <a:gridCol w="1928493"/>
                <a:gridCol w="1873851"/>
                <a:gridCol w="1943729"/>
                <a:gridCol w="1858614"/>
              </a:tblGrid>
              <a:tr h="320299">
                <a:tc gridSpan="7">
                  <a:txBody>
                    <a:bodyPr/>
                    <a:lstStyle/>
                    <a:p>
                      <a:pPr marL="0" marR="0" algn="ctr">
                        <a:spcBef>
                          <a:spcPts val="0"/>
                        </a:spcBef>
                        <a:spcAft>
                          <a:spcPts val="0"/>
                        </a:spcAft>
                      </a:pPr>
                      <a:r>
                        <a:rPr lang="en-US" sz="2000" b="1" dirty="0">
                          <a:effectLst/>
                        </a:rPr>
                        <a:t> </a:t>
                      </a:r>
                      <a:r>
                        <a:rPr lang="en-US" sz="2000" b="1" dirty="0" smtClean="0">
                          <a:effectLst/>
                        </a:rPr>
                        <a:t>Planting </a:t>
                      </a:r>
                      <a:r>
                        <a:rPr lang="en-US" sz="2000" b="1" dirty="0">
                          <a:effectLst/>
                        </a:rPr>
                        <a:t>Date 1 </a:t>
                      </a:r>
                      <a:endParaRPr lang="en-US" sz="2000" b="1" dirty="0">
                        <a:effectLst/>
                        <a:latin typeface="Times New Roman" panose="02020603050405020304" pitchFamily="18" charset="0"/>
                        <a:ea typeface="Calibri" panose="020F0502020204030204"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1776">
                <a:tc>
                  <a:txBody>
                    <a:bodyPr/>
                    <a:lstStyle/>
                    <a:p>
                      <a:pPr marL="0" marR="0" algn="ctr">
                        <a:spcBef>
                          <a:spcPts val="0"/>
                        </a:spcBef>
                        <a:spcAft>
                          <a:spcPts val="0"/>
                        </a:spcAft>
                      </a:pPr>
                      <a:r>
                        <a:rPr lang="en-US" sz="2000" b="1" dirty="0">
                          <a:effectLst/>
                        </a:rPr>
                        <a:t> </a:t>
                      </a:r>
                      <a:endParaRPr lang="en-US" sz="2000" b="1" dirty="0">
                        <a:effectLst/>
                        <a:latin typeface="Times New Roman" panose="02020603050405020304" pitchFamily="18" charset="0"/>
                        <a:ea typeface="Calibri" panose="020F0502020204030204" pitchFamily="34" charset="0"/>
                      </a:endParaRPr>
                    </a:p>
                  </a:txBody>
                  <a:tcPr marL="68580" marR="68580" marT="0" marB="0"/>
                </a:tc>
                <a:tc gridSpan="2">
                  <a:txBody>
                    <a:bodyPr/>
                    <a:lstStyle/>
                    <a:p>
                      <a:pPr marL="0" marR="0" algn="ctr">
                        <a:spcBef>
                          <a:spcPts val="0"/>
                        </a:spcBef>
                        <a:spcAft>
                          <a:spcPts val="0"/>
                        </a:spcAft>
                      </a:pPr>
                      <a:r>
                        <a:rPr lang="en-US" sz="2000" b="1" dirty="0">
                          <a:effectLst/>
                        </a:rPr>
                        <a:t>Lettuce</a:t>
                      </a:r>
                      <a:endParaRPr lang="en-US" sz="2000" b="1" dirty="0">
                        <a:effectLst/>
                        <a:latin typeface="Times New Roman" panose="02020603050405020304" pitchFamily="18" charset="0"/>
                        <a:ea typeface="Calibri" panose="020F0502020204030204" pitchFamily="34" charset="0"/>
                      </a:endParaRPr>
                    </a:p>
                  </a:txBody>
                  <a:tcPr marL="68580" marR="68580" marT="0" marB="0"/>
                </a:tc>
                <a:tc hMerge="1">
                  <a:txBody>
                    <a:bodyPr/>
                    <a:lstStyle/>
                    <a:p>
                      <a:endParaRPr lang="en-US"/>
                    </a:p>
                  </a:txBody>
                  <a:tcPr/>
                </a:tc>
                <a:tc gridSpan="2">
                  <a:txBody>
                    <a:bodyPr/>
                    <a:lstStyle/>
                    <a:p>
                      <a:pPr marL="0" marR="0" algn="ctr">
                        <a:spcBef>
                          <a:spcPts val="0"/>
                        </a:spcBef>
                        <a:spcAft>
                          <a:spcPts val="0"/>
                        </a:spcAft>
                      </a:pPr>
                      <a:r>
                        <a:rPr lang="en-US" sz="2000" b="1" dirty="0">
                          <a:effectLst/>
                        </a:rPr>
                        <a:t>Cabbage</a:t>
                      </a:r>
                      <a:endParaRPr lang="en-US" sz="2000" b="1" dirty="0">
                        <a:effectLst/>
                        <a:latin typeface="Times New Roman" panose="02020603050405020304" pitchFamily="18" charset="0"/>
                        <a:ea typeface="Calibri" panose="020F0502020204030204" pitchFamily="34" charset="0"/>
                      </a:endParaRPr>
                    </a:p>
                  </a:txBody>
                  <a:tcPr marL="68580" marR="68580" marT="0" marB="0"/>
                </a:tc>
                <a:tc hMerge="1">
                  <a:txBody>
                    <a:bodyPr/>
                    <a:lstStyle/>
                    <a:p>
                      <a:endParaRPr lang="en-US"/>
                    </a:p>
                  </a:txBody>
                  <a:tcPr/>
                </a:tc>
                <a:tc gridSpan="2">
                  <a:txBody>
                    <a:bodyPr/>
                    <a:lstStyle/>
                    <a:p>
                      <a:pPr marL="0" marR="0" algn="ctr">
                        <a:spcBef>
                          <a:spcPts val="0"/>
                        </a:spcBef>
                        <a:spcAft>
                          <a:spcPts val="0"/>
                        </a:spcAft>
                      </a:pPr>
                      <a:r>
                        <a:rPr lang="en-US" sz="2000" b="1" dirty="0">
                          <a:effectLst/>
                        </a:rPr>
                        <a:t>Cauliflower</a:t>
                      </a:r>
                      <a:endParaRPr lang="en-US" sz="2000" b="1" dirty="0">
                        <a:effectLst/>
                        <a:latin typeface="Times New Roman" panose="02020603050405020304" pitchFamily="18" charset="0"/>
                        <a:ea typeface="Calibri" panose="020F0502020204030204" pitchFamily="34" charset="0"/>
                      </a:endParaRPr>
                    </a:p>
                  </a:txBody>
                  <a:tcPr marL="68580" marR="68580" marT="0" marB="0"/>
                </a:tc>
                <a:tc hMerge="1">
                  <a:txBody>
                    <a:bodyPr/>
                    <a:lstStyle/>
                    <a:p>
                      <a:endParaRPr lang="en-US"/>
                    </a:p>
                  </a:txBody>
                  <a:tcPr/>
                </a:tc>
              </a:tr>
              <a:tr h="411776">
                <a:tc>
                  <a:txBody>
                    <a:bodyPr/>
                    <a:lstStyle/>
                    <a:p>
                      <a:pPr marL="0" marR="0" algn="ctr">
                        <a:spcBef>
                          <a:spcPts val="0"/>
                        </a:spcBef>
                        <a:spcAft>
                          <a:spcPts val="0"/>
                        </a:spcAft>
                      </a:pPr>
                      <a:r>
                        <a:rPr lang="en-US" sz="2000" b="1">
                          <a:effectLst/>
                        </a:rPr>
                        <a:t>Treatment</a:t>
                      </a:r>
                      <a:r>
                        <a:rPr lang="en-US" sz="2000" b="1" baseline="30000">
                          <a:effectLst/>
                        </a:rPr>
                        <a:t>Z</a:t>
                      </a:r>
                      <a:endParaRPr lang="en-US" sz="2000" b="1">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dirty="0">
                          <a:effectLst/>
                        </a:rPr>
                        <a:t>Fresh Weight</a:t>
                      </a:r>
                      <a:endParaRPr lang="en-US" sz="2000" b="1"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dirty="0">
                          <a:effectLst/>
                        </a:rPr>
                        <a:t>Dry Weight</a:t>
                      </a:r>
                      <a:endParaRPr lang="en-US" sz="2000" b="1"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a:effectLst/>
                        </a:rPr>
                        <a:t>Fresh Weight</a:t>
                      </a:r>
                      <a:endParaRPr lang="en-US" sz="2000" b="1">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dirty="0">
                          <a:effectLst/>
                        </a:rPr>
                        <a:t>Dry Weight</a:t>
                      </a:r>
                      <a:endParaRPr lang="en-US" sz="2000" b="1"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a:effectLst/>
                        </a:rPr>
                        <a:t>Fresh Weight</a:t>
                      </a:r>
                      <a:endParaRPr lang="en-US" sz="2000" b="1">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dirty="0">
                          <a:effectLst/>
                        </a:rPr>
                        <a:t>Dry Weight</a:t>
                      </a:r>
                      <a:endParaRPr lang="en-US" sz="2000" b="1" dirty="0">
                        <a:effectLst/>
                        <a:latin typeface="Times New Roman" panose="02020603050405020304" pitchFamily="18" charset="0"/>
                        <a:ea typeface="Calibri" panose="020F0502020204030204" pitchFamily="34" charset="0"/>
                      </a:endParaRPr>
                    </a:p>
                  </a:txBody>
                  <a:tcPr marL="68580" marR="68580" marT="0" marB="0" anchor="b"/>
                </a:tc>
              </a:tr>
              <a:tr h="411776">
                <a:tc>
                  <a:txBody>
                    <a:bodyPr/>
                    <a:lstStyle/>
                    <a:p>
                      <a:pPr marL="0" marR="0" algn="ctr">
                        <a:spcBef>
                          <a:spcPts val="0"/>
                        </a:spcBef>
                        <a:spcAft>
                          <a:spcPts val="0"/>
                        </a:spcAft>
                      </a:pPr>
                      <a:r>
                        <a:rPr lang="en-US" sz="2000" b="1">
                          <a:effectLst/>
                        </a:rPr>
                        <a:t> </a:t>
                      </a:r>
                      <a:endParaRPr lang="en-US" sz="2000" b="1">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dirty="0">
                          <a:effectLst/>
                        </a:rPr>
                        <a:t>▪▪▪▪g▪▪▪▪</a:t>
                      </a:r>
                      <a:endParaRPr lang="en-US" sz="2000" b="1"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a:effectLst/>
                        </a:rPr>
                        <a:t>▪▪▪▪g▪▪▪▪</a:t>
                      </a:r>
                      <a:endParaRPr lang="en-US" sz="2000" b="1">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a:effectLst/>
                        </a:rPr>
                        <a:t>▪▪▪▪g▪▪▪▪</a:t>
                      </a:r>
                      <a:endParaRPr lang="en-US" sz="2000" b="1">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dirty="0">
                          <a:effectLst/>
                        </a:rPr>
                        <a:t>▪▪▪▪g▪▪▪▪</a:t>
                      </a:r>
                      <a:endParaRPr lang="en-US" sz="2000" b="1"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a:effectLst/>
                        </a:rPr>
                        <a:t>▪▪▪▪g▪▪▪▪</a:t>
                      </a:r>
                      <a:endParaRPr lang="en-US" sz="2000" b="1">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a:effectLst/>
                        </a:rPr>
                        <a:t>▪▪▪▪g▪▪▪▪</a:t>
                      </a:r>
                      <a:endParaRPr lang="en-US" sz="2000" b="1">
                        <a:effectLst/>
                        <a:latin typeface="Times New Roman" panose="02020603050405020304" pitchFamily="18" charset="0"/>
                        <a:ea typeface="Calibri" panose="020F0502020204030204" pitchFamily="34" charset="0"/>
                      </a:endParaRPr>
                    </a:p>
                  </a:txBody>
                  <a:tcPr marL="68580" marR="68580" marT="0" marB="0" anchor="b"/>
                </a:tc>
              </a:tr>
              <a:tr h="411776">
                <a:tc>
                  <a:txBody>
                    <a:bodyPr/>
                    <a:lstStyle/>
                    <a:p>
                      <a:pPr marL="0" marR="0" algn="ctr">
                        <a:spcBef>
                          <a:spcPts val="0"/>
                        </a:spcBef>
                        <a:spcAft>
                          <a:spcPts val="0"/>
                        </a:spcAft>
                      </a:pPr>
                      <a:r>
                        <a:rPr lang="en-US" sz="2000" b="1">
                          <a:effectLst/>
                        </a:rPr>
                        <a:t>IS</a:t>
                      </a:r>
                      <a:endParaRPr lang="en-US" sz="2000" b="1">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dirty="0">
                          <a:effectLst/>
                        </a:rPr>
                        <a:t>204   </a:t>
                      </a:r>
                      <a:r>
                        <a:rPr lang="en-US" sz="2000" b="1" dirty="0" err="1">
                          <a:effectLst/>
                        </a:rPr>
                        <a:t>b</a:t>
                      </a:r>
                      <a:r>
                        <a:rPr lang="en-US" sz="2000" b="1" baseline="30000" dirty="0" err="1">
                          <a:effectLst/>
                        </a:rPr>
                        <a:t>w</a:t>
                      </a:r>
                      <a:endParaRPr lang="en-US" sz="2000" b="1"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a:effectLst/>
                        </a:rPr>
                        <a:t>8.6    b</a:t>
                      </a:r>
                      <a:endParaRPr lang="en-US" sz="2000" b="1">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a:effectLst/>
                        </a:rPr>
                        <a:t>697.4   c</a:t>
                      </a:r>
                      <a:endParaRPr lang="en-US" sz="2000" b="1">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dirty="0">
                          <a:effectLst/>
                        </a:rPr>
                        <a:t>33.8   b</a:t>
                      </a:r>
                      <a:endParaRPr lang="en-US" sz="2000" b="1"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b="1" dirty="0">
                          <a:effectLst/>
                        </a:rPr>
                        <a:t>382.0   b</a:t>
                      </a:r>
                      <a:endParaRPr lang="en-US" sz="2000" b="1"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a:effectLst/>
                        </a:rPr>
                        <a:t>29.7 ab</a:t>
                      </a:r>
                      <a:endParaRPr lang="en-US" sz="2000" b="1">
                        <a:effectLst/>
                        <a:latin typeface="Times New Roman" panose="02020603050405020304" pitchFamily="18" charset="0"/>
                        <a:ea typeface="Calibri" panose="020F0502020204030204" pitchFamily="34" charset="0"/>
                      </a:endParaRPr>
                    </a:p>
                  </a:txBody>
                  <a:tcPr marL="68580" marR="68580" marT="0" marB="0" anchor="b"/>
                </a:tc>
              </a:tr>
              <a:tr h="411776">
                <a:tc>
                  <a:txBody>
                    <a:bodyPr/>
                    <a:lstStyle/>
                    <a:p>
                      <a:pPr marL="0" marR="0" algn="ctr">
                        <a:spcBef>
                          <a:spcPts val="0"/>
                        </a:spcBef>
                        <a:spcAft>
                          <a:spcPts val="0"/>
                        </a:spcAft>
                      </a:pPr>
                      <a:r>
                        <a:rPr lang="en-US" sz="2000" b="1">
                          <a:effectLst/>
                        </a:rPr>
                        <a:t>C</a:t>
                      </a:r>
                      <a:endParaRPr lang="en-US" sz="2000" b="1">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dirty="0">
                          <a:effectLst/>
                        </a:rPr>
                        <a:t>153   c</a:t>
                      </a:r>
                      <a:endParaRPr lang="en-US" sz="2000" b="1"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a:effectLst/>
                        </a:rPr>
                        <a:t>8.1    b</a:t>
                      </a:r>
                      <a:endParaRPr lang="en-US" sz="2000" b="1">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a:effectLst/>
                        </a:rPr>
                        <a:t>490.2   d</a:t>
                      </a:r>
                      <a:endParaRPr lang="en-US" sz="2000" b="1">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a:effectLst/>
                        </a:rPr>
                        <a:t>23.2   c</a:t>
                      </a:r>
                      <a:endParaRPr lang="en-US" sz="2000" b="1">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b="1" dirty="0">
                          <a:effectLst/>
                        </a:rPr>
                        <a:t>53.3     c</a:t>
                      </a:r>
                      <a:endParaRPr lang="en-US" sz="2000" b="1"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a:effectLst/>
                        </a:rPr>
                        <a:t>4.4     c</a:t>
                      </a:r>
                      <a:endParaRPr lang="en-US" sz="2000" b="1">
                        <a:effectLst/>
                        <a:latin typeface="Times New Roman" panose="02020603050405020304" pitchFamily="18" charset="0"/>
                        <a:ea typeface="Calibri" panose="020F0502020204030204" pitchFamily="34" charset="0"/>
                      </a:endParaRPr>
                    </a:p>
                  </a:txBody>
                  <a:tcPr marL="68580" marR="68580" marT="0" marB="0" anchor="b"/>
                </a:tc>
              </a:tr>
              <a:tr h="411776">
                <a:tc>
                  <a:txBody>
                    <a:bodyPr/>
                    <a:lstStyle/>
                    <a:p>
                      <a:pPr marL="0" marR="0" algn="ctr">
                        <a:spcBef>
                          <a:spcPts val="0"/>
                        </a:spcBef>
                        <a:spcAft>
                          <a:spcPts val="0"/>
                        </a:spcAft>
                      </a:pPr>
                      <a:r>
                        <a:rPr lang="en-US" sz="2000" b="1">
                          <a:effectLst/>
                        </a:rPr>
                        <a:t>Ca/Mg</a:t>
                      </a:r>
                      <a:endParaRPr lang="en-US" sz="2000" b="1">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dirty="0">
                          <a:effectLst/>
                        </a:rPr>
                        <a:t>265   a</a:t>
                      </a:r>
                      <a:endParaRPr lang="en-US" sz="2000" b="1"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a:effectLst/>
                        </a:rPr>
                        <a:t>11.3  a</a:t>
                      </a:r>
                      <a:endParaRPr lang="en-US" sz="2000" b="1">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a:effectLst/>
                        </a:rPr>
                        <a:t>951.5   b</a:t>
                      </a:r>
                      <a:endParaRPr lang="en-US" sz="2000" b="1">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a:effectLst/>
                        </a:rPr>
                        <a:t>47.4   a</a:t>
                      </a:r>
                      <a:endParaRPr lang="en-US" sz="2000" b="1">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b="1" dirty="0">
                          <a:effectLst/>
                        </a:rPr>
                        <a:t>416.8 ab</a:t>
                      </a:r>
                      <a:endParaRPr lang="en-US" sz="2000" b="1"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a:effectLst/>
                        </a:rPr>
                        <a:t>28.3   b</a:t>
                      </a:r>
                      <a:endParaRPr lang="en-US" sz="2000" b="1">
                        <a:effectLst/>
                        <a:latin typeface="Times New Roman" panose="02020603050405020304" pitchFamily="18" charset="0"/>
                        <a:ea typeface="Calibri" panose="020F0502020204030204" pitchFamily="34" charset="0"/>
                      </a:endParaRPr>
                    </a:p>
                  </a:txBody>
                  <a:tcPr marL="68580" marR="68580" marT="0" marB="0" anchor="b"/>
                </a:tc>
              </a:tr>
              <a:tr h="411776">
                <a:tc>
                  <a:txBody>
                    <a:bodyPr/>
                    <a:lstStyle/>
                    <a:p>
                      <a:pPr marL="0" marR="0" algn="ctr">
                        <a:spcBef>
                          <a:spcPts val="0"/>
                        </a:spcBef>
                        <a:spcAft>
                          <a:spcPts val="0"/>
                        </a:spcAft>
                      </a:pPr>
                      <a:r>
                        <a:rPr lang="en-US" sz="2000" b="1">
                          <a:effectLst/>
                        </a:rPr>
                        <a:t>4L</a:t>
                      </a:r>
                      <a:endParaRPr lang="en-US" sz="2000" b="1">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dirty="0">
                          <a:effectLst/>
                        </a:rPr>
                        <a:t>215 ab</a:t>
                      </a:r>
                      <a:endParaRPr lang="en-US" sz="2000" b="1"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a:effectLst/>
                        </a:rPr>
                        <a:t>9.3  ab</a:t>
                      </a:r>
                      <a:endParaRPr lang="en-US" sz="2000" b="1">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a:effectLst/>
                        </a:rPr>
                        <a:t>833.5 bc</a:t>
                      </a:r>
                      <a:endParaRPr lang="en-US" sz="2000" b="1">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a:effectLst/>
                        </a:rPr>
                        <a:t>43.0   a</a:t>
                      </a:r>
                      <a:endParaRPr lang="en-US" sz="2000" b="1">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b="1" dirty="0">
                          <a:effectLst/>
                        </a:rPr>
                        <a:t>426.2 ab</a:t>
                      </a:r>
                      <a:endParaRPr lang="en-US" sz="2000" b="1"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a:effectLst/>
                        </a:rPr>
                        <a:t>32.4 ab</a:t>
                      </a:r>
                      <a:endParaRPr lang="en-US" sz="2000" b="1">
                        <a:effectLst/>
                        <a:latin typeface="Times New Roman" panose="02020603050405020304" pitchFamily="18" charset="0"/>
                        <a:ea typeface="Calibri" panose="020F0502020204030204" pitchFamily="34" charset="0"/>
                      </a:endParaRPr>
                    </a:p>
                  </a:txBody>
                  <a:tcPr marL="68580" marR="68580" marT="0" marB="0" anchor="b"/>
                </a:tc>
              </a:tr>
              <a:tr h="411776">
                <a:tc>
                  <a:txBody>
                    <a:bodyPr/>
                    <a:lstStyle/>
                    <a:p>
                      <a:pPr marL="0" marR="0" algn="ctr">
                        <a:spcBef>
                          <a:spcPts val="0"/>
                        </a:spcBef>
                        <a:spcAft>
                          <a:spcPts val="0"/>
                        </a:spcAft>
                      </a:pPr>
                      <a:r>
                        <a:rPr lang="en-US" sz="2000" b="1">
                          <a:effectLst/>
                        </a:rPr>
                        <a:t>4L+Ca/Mg</a:t>
                      </a:r>
                      <a:endParaRPr lang="en-US" sz="2000" b="1">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a:effectLst/>
                        </a:rPr>
                        <a:t>228 ab</a:t>
                      </a:r>
                      <a:endParaRPr lang="en-US" sz="2000" b="1">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a:effectLst/>
                        </a:rPr>
                        <a:t>10.4 ab</a:t>
                      </a:r>
                      <a:endParaRPr lang="en-US" sz="2000" b="1">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a:effectLst/>
                        </a:rPr>
                        <a:t>1173.6 a</a:t>
                      </a:r>
                      <a:endParaRPr lang="en-US" sz="2000" b="1">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a:effectLst/>
                        </a:rPr>
                        <a:t>48.1   a</a:t>
                      </a:r>
                      <a:endParaRPr lang="en-US" sz="2000" b="1">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b="1" dirty="0">
                          <a:effectLst/>
                        </a:rPr>
                        <a:t>534.0   a</a:t>
                      </a:r>
                      <a:endParaRPr lang="en-US" sz="2000" b="1"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a:effectLst/>
                        </a:rPr>
                        <a:t>38.5   a</a:t>
                      </a:r>
                      <a:endParaRPr lang="en-US" sz="2000" b="1">
                        <a:effectLst/>
                        <a:latin typeface="Times New Roman" panose="02020603050405020304" pitchFamily="18" charset="0"/>
                        <a:ea typeface="Calibri" panose="020F0502020204030204" pitchFamily="34" charset="0"/>
                      </a:endParaRPr>
                    </a:p>
                  </a:txBody>
                  <a:tcPr marL="68580" marR="68580" marT="0" marB="0" anchor="b"/>
                </a:tc>
              </a:tr>
              <a:tr h="411776">
                <a:tc>
                  <a:txBody>
                    <a:bodyPr/>
                    <a:lstStyle/>
                    <a:p>
                      <a:pPr marL="0" marR="0" algn="ctr">
                        <a:spcBef>
                          <a:spcPts val="0"/>
                        </a:spcBef>
                        <a:spcAft>
                          <a:spcPts val="0"/>
                        </a:spcAft>
                      </a:pPr>
                      <a:r>
                        <a:rPr lang="en-US" sz="2000" b="1">
                          <a:effectLst/>
                        </a:rPr>
                        <a:t>8L</a:t>
                      </a:r>
                      <a:endParaRPr lang="en-US" sz="2000" b="1">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dirty="0">
                          <a:effectLst/>
                        </a:rPr>
                        <a:t>234 ab</a:t>
                      </a:r>
                      <a:endParaRPr lang="en-US" sz="2000" b="1"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a:effectLst/>
                        </a:rPr>
                        <a:t>10.1 ab</a:t>
                      </a:r>
                      <a:endParaRPr lang="en-US" sz="2000" b="1">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a:effectLst/>
                        </a:rPr>
                        <a:t>882.8 bc</a:t>
                      </a:r>
                      <a:endParaRPr lang="en-US" sz="2000" b="1">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a:effectLst/>
                        </a:rPr>
                        <a:t>41.9 ab</a:t>
                      </a:r>
                      <a:endParaRPr lang="en-US" sz="2000" b="1">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b="1" dirty="0">
                          <a:effectLst/>
                        </a:rPr>
                        <a:t>420.3 ab</a:t>
                      </a:r>
                      <a:endParaRPr lang="en-US" sz="2000" b="1"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a:effectLst/>
                        </a:rPr>
                        <a:t>28.7   b</a:t>
                      </a:r>
                      <a:endParaRPr lang="en-US" sz="2000" b="1">
                        <a:effectLst/>
                        <a:latin typeface="Times New Roman" panose="02020603050405020304" pitchFamily="18" charset="0"/>
                        <a:ea typeface="Calibri" panose="020F0502020204030204" pitchFamily="34" charset="0"/>
                      </a:endParaRPr>
                    </a:p>
                  </a:txBody>
                  <a:tcPr marL="68580" marR="68580" marT="0" marB="0" anchor="b"/>
                </a:tc>
              </a:tr>
              <a:tr h="411776">
                <a:tc gridSpan="7">
                  <a:txBody>
                    <a:bodyPr/>
                    <a:lstStyle/>
                    <a:p>
                      <a:pPr marL="0" marR="0" algn="ctr">
                        <a:spcBef>
                          <a:spcPts val="0"/>
                        </a:spcBef>
                        <a:spcAft>
                          <a:spcPts val="0"/>
                        </a:spcAft>
                      </a:pPr>
                      <a:r>
                        <a:rPr lang="en-US" sz="2000" b="1" dirty="0" smtClean="0">
                          <a:effectLst/>
                        </a:rPr>
                        <a:t>Planting </a:t>
                      </a:r>
                      <a:r>
                        <a:rPr lang="en-US" sz="2000" b="1" dirty="0">
                          <a:effectLst/>
                        </a:rPr>
                        <a:t>Date 2 </a:t>
                      </a:r>
                      <a:endParaRPr lang="en-US" sz="2000" b="1" dirty="0">
                        <a:effectLst/>
                        <a:latin typeface="Times New Roman" panose="02020603050405020304" pitchFamily="18" charset="0"/>
                        <a:ea typeface="Calibri" panose="020F0502020204030204"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1776">
                <a:tc>
                  <a:txBody>
                    <a:bodyPr/>
                    <a:lstStyle/>
                    <a:p>
                      <a:pPr marL="0" marR="0" algn="ctr">
                        <a:spcBef>
                          <a:spcPts val="0"/>
                        </a:spcBef>
                        <a:spcAft>
                          <a:spcPts val="0"/>
                        </a:spcAft>
                      </a:pPr>
                      <a:r>
                        <a:rPr lang="en-US" sz="2000" b="1">
                          <a:effectLst/>
                        </a:rPr>
                        <a:t> </a:t>
                      </a:r>
                      <a:endParaRPr lang="en-US" sz="2000" b="1">
                        <a:effectLst/>
                        <a:latin typeface="Times New Roman" panose="02020603050405020304" pitchFamily="18" charset="0"/>
                        <a:ea typeface="Calibri" panose="020F0502020204030204" pitchFamily="34" charset="0"/>
                      </a:endParaRPr>
                    </a:p>
                  </a:txBody>
                  <a:tcPr marL="68580" marR="68580" marT="0" marB="0"/>
                </a:tc>
                <a:tc gridSpan="2">
                  <a:txBody>
                    <a:bodyPr/>
                    <a:lstStyle/>
                    <a:p>
                      <a:pPr marL="0" marR="0" algn="ctr">
                        <a:spcBef>
                          <a:spcPts val="0"/>
                        </a:spcBef>
                        <a:spcAft>
                          <a:spcPts val="0"/>
                        </a:spcAft>
                      </a:pPr>
                      <a:r>
                        <a:rPr lang="en-US" sz="2000" b="1" dirty="0">
                          <a:effectLst/>
                        </a:rPr>
                        <a:t>Lettuce</a:t>
                      </a:r>
                      <a:endParaRPr lang="en-US" sz="2000" b="1" dirty="0">
                        <a:effectLst/>
                        <a:latin typeface="Times New Roman" panose="02020603050405020304" pitchFamily="18" charset="0"/>
                        <a:ea typeface="Calibri" panose="020F0502020204030204" pitchFamily="34" charset="0"/>
                      </a:endParaRPr>
                    </a:p>
                  </a:txBody>
                  <a:tcPr marL="68580" marR="68580" marT="0" marB="0"/>
                </a:tc>
                <a:tc hMerge="1">
                  <a:txBody>
                    <a:bodyPr/>
                    <a:lstStyle/>
                    <a:p>
                      <a:endParaRPr lang="en-US"/>
                    </a:p>
                  </a:txBody>
                  <a:tcPr/>
                </a:tc>
                <a:tc gridSpan="2">
                  <a:txBody>
                    <a:bodyPr/>
                    <a:lstStyle/>
                    <a:p>
                      <a:pPr marL="0" marR="0" algn="ctr">
                        <a:spcBef>
                          <a:spcPts val="0"/>
                        </a:spcBef>
                        <a:spcAft>
                          <a:spcPts val="0"/>
                        </a:spcAft>
                      </a:pPr>
                      <a:r>
                        <a:rPr lang="en-US" sz="2000" b="1" dirty="0">
                          <a:effectLst/>
                        </a:rPr>
                        <a:t>Cabbage</a:t>
                      </a:r>
                      <a:endParaRPr lang="en-US" sz="2000" b="1" dirty="0">
                        <a:effectLst/>
                        <a:latin typeface="Times New Roman" panose="02020603050405020304" pitchFamily="18" charset="0"/>
                        <a:ea typeface="Calibri" panose="020F0502020204030204" pitchFamily="34" charset="0"/>
                      </a:endParaRPr>
                    </a:p>
                  </a:txBody>
                  <a:tcPr marL="68580" marR="68580" marT="0" marB="0"/>
                </a:tc>
                <a:tc hMerge="1">
                  <a:txBody>
                    <a:bodyPr/>
                    <a:lstStyle/>
                    <a:p>
                      <a:endParaRPr lang="en-US"/>
                    </a:p>
                  </a:txBody>
                  <a:tcPr/>
                </a:tc>
                <a:tc gridSpan="2">
                  <a:txBody>
                    <a:bodyPr/>
                    <a:lstStyle/>
                    <a:p>
                      <a:pPr marL="0" marR="0" algn="ctr">
                        <a:spcBef>
                          <a:spcPts val="0"/>
                        </a:spcBef>
                        <a:spcAft>
                          <a:spcPts val="0"/>
                        </a:spcAft>
                      </a:pPr>
                      <a:r>
                        <a:rPr lang="en-US" sz="2000" b="1" dirty="0">
                          <a:effectLst/>
                        </a:rPr>
                        <a:t>Cauliflower</a:t>
                      </a:r>
                      <a:endParaRPr lang="en-US" sz="2000" b="1" dirty="0">
                        <a:effectLst/>
                        <a:latin typeface="Times New Roman" panose="02020603050405020304" pitchFamily="18" charset="0"/>
                        <a:ea typeface="Calibri" panose="020F0502020204030204" pitchFamily="34" charset="0"/>
                      </a:endParaRPr>
                    </a:p>
                  </a:txBody>
                  <a:tcPr marL="68580" marR="68580" marT="0" marB="0"/>
                </a:tc>
                <a:tc hMerge="1">
                  <a:txBody>
                    <a:bodyPr/>
                    <a:lstStyle/>
                    <a:p>
                      <a:endParaRPr lang="en-US"/>
                    </a:p>
                  </a:txBody>
                  <a:tcPr/>
                </a:tc>
              </a:tr>
              <a:tr h="411776">
                <a:tc>
                  <a:txBody>
                    <a:bodyPr/>
                    <a:lstStyle/>
                    <a:p>
                      <a:pPr marL="0" marR="0" algn="ctr">
                        <a:spcBef>
                          <a:spcPts val="0"/>
                        </a:spcBef>
                        <a:spcAft>
                          <a:spcPts val="0"/>
                        </a:spcAft>
                      </a:pPr>
                      <a:r>
                        <a:rPr lang="en-US" sz="2000" b="1">
                          <a:effectLst/>
                        </a:rPr>
                        <a:t>Treatment</a:t>
                      </a:r>
                      <a:endParaRPr lang="en-US" sz="2000" b="1">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dirty="0" smtClean="0">
                          <a:effectLst/>
                        </a:rPr>
                        <a:t>Fresh </a:t>
                      </a:r>
                      <a:r>
                        <a:rPr lang="en-US" sz="2000" b="1" dirty="0">
                          <a:effectLst/>
                        </a:rPr>
                        <a:t>Weight</a:t>
                      </a:r>
                      <a:endParaRPr lang="en-US" sz="2000" b="1"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dirty="0" smtClean="0">
                          <a:effectLst/>
                        </a:rPr>
                        <a:t>Dry </a:t>
                      </a:r>
                      <a:r>
                        <a:rPr lang="en-US" sz="2000" b="1" dirty="0">
                          <a:effectLst/>
                        </a:rPr>
                        <a:t>Weight</a:t>
                      </a:r>
                      <a:endParaRPr lang="en-US" sz="2000" b="1"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dirty="0">
                          <a:effectLst/>
                        </a:rPr>
                        <a:t>Fresh Weight</a:t>
                      </a:r>
                      <a:endParaRPr lang="en-US" sz="2000" b="1"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dirty="0">
                          <a:effectLst/>
                        </a:rPr>
                        <a:t>Dry Weight</a:t>
                      </a:r>
                      <a:endParaRPr lang="en-US" sz="2000" b="1"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a:effectLst/>
                        </a:rPr>
                        <a:t>Fresh Weight</a:t>
                      </a:r>
                      <a:endParaRPr lang="en-US" sz="2000" b="1">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dirty="0">
                          <a:effectLst/>
                        </a:rPr>
                        <a:t>Dry Weight</a:t>
                      </a:r>
                      <a:endParaRPr lang="en-US" sz="2000" b="1" dirty="0">
                        <a:effectLst/>
                        <a:latin typeface="Times New Roman" panose="02020603050405020304" pitchFamily="18" charset="0"/>
                        <a:ea typeface="Calibri" panose="020F0502020204030204" pitchFamily="34" charset="0"/>
                      </a:endParaRPr>
                    </a:p>
                  </a:txBody>
                  <a:tcPr marL="68580" marR="68580" marT="0" marB="0" anchor="b"/>
                </a:tc>
              </a:tr>
              <a:tr h="411776">
                <a:tc>
                  <a:txBody>
                    <a:bodyPr/>
                    <a:lstStyle/>
                    <a:p>
                      <a:pPr marL="0" marR="0" algn="ctr">
                        <a:spcBef>
                          <a:spcPts val="0"/>
                        </a:spcBef>
                        <a:spcAft>
                          <a:spcPts val="0"/>
                        </a:spcAft>
                      </a:pPr>
                      <a:r>
                        <a:rPr lang="en-US" sz="2000" b="1">
                          <a:effectLst/>
                        </a:rPr>
                        <a:t> </a:t>
                      </a:r>
                      <a:endParaRPr lang="en-US" sz="2000" b="1">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a:effectLst/>
                        </a:rPr>
                        <a:t>▪▪▪▪g▪▪▪▪</a:t>
                      </a:r>
                      <a:endParaRPr lang="en-US" sz="2000" b="1">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dirty="0">
                          <a:effectLst/>
                        </a:rPr>
                        <a:t>▪▪▪▪g▪▪▪▪</a:t>
                      </a:r>
                      <a:endParaRPr lang="en-US" sz="2000" b="1"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a:effectLst/>
                        </a:rPr>
                        <a:t>▪▪▪▪g▪▪▪▪</a:t>
                      </a:r>
                      <a:endParaRPr lang="en-US" sz="2000" b="1">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a:effectLst/>
                        </a:rPr>
                        <a:t>▪▪▪▪g▪▪▪▪</a:t>
                      </a:r>
                      <a:endParaRPr lang="en-US" sz="2000" b="1">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a:effectLst/>
                        </a:rPr>
                        <a:t>▪▪▪▪g▪▪▪▪</a:t>
                      </a:r>
                      <a:endParaRPr lang="en-US" sz="2000" b="1">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dirty="0">
                          <a:effectLst/>
                        </a:rPr>
                        <a:t>▪▪▪▪g▪▪▪▪</a:t>
                      </a:r>
                      <a:endParaRPr lang="en-US" sz="2000" b="1" dirty="0">
                        <a:effectLst/>
                        <a:latin typeface="Times New Roman" panose="02020603050405020304" pitchFamily="18" charset="0"/>
                        <a:ea typeface="Calibri" panose="020F0502020204030204" pitchFamily="34" charset="0"/>
                      </a:endParaRPr>
                    </a:p>
                  </a:txBody>
                  <a:tcPr marL="68580" marR="68580" marT="0" marB="0" anchor="b"/>
                </a:tc>
              </a:tr>
              <a:tr h="411776">
                <a:tc>
                  <a:txBody>
                    <a:bodyPr/>
                    <a:lstStyle/>
                    <a:p>
                      <a:pPr marL="0" marR="0" algn="ctr">
                        <a:spcBef>
                          <a:spcPts val="0"/>
                        </a:spcBef>
                        <a:spcAft>
                          <a:spcPts val="0"/>
                        </a:spcAft>
                      </a:pPr>
                      <a:r>
                        <a:rPr lang="en-US" sz="2000" b="1">
                          <a:effectLst/>
                        </a:rPr>
                        <a:t>IS</a:t>
                      </a:r>
                      <a:endParaRPr lang="en-US" sz="2000" b="1">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a:effectLst/>
                        </a:rPr>
                        <a:t>200   c</a:t>
                      </a:r>
                      <a:endParaRPr lang="en-US" sz="2000" b="1">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dirty="0">
                          <a:effectLst/>
                        </a:rPr>
                        <a:t>8.7  </a:t>
                      </a:r>
                      <a:r>
                        <a:rPr lang="en-US" sz="2000" b="1" dirty="0" err="1">
                          <a:effectLst/>
                        </a:rPr>
                        <a:t>bc</a:t>
                      </a:r>
                      <a:endParaRPr lang="en-US" sz="2000" b="1"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a:effectLst/>
                        </a:rPr>
                        <a:t>320.4 b</a:t>
                      </a:r>
                      <a:endParaRPr lang="en-US" sz="2000" b="1">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a:effectLst/>
                        </a:rPr>
                        <a:t>20.3 b</a:t>
                      </a:r>
                      <a:endParaRPr lang="en-US" sz="2000" b="1">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b="1">
                          <a:effectLst/>
                        </a:rPr>
                        <a:t>205.4 bc</a:t>
                      </a:r>
                      <a:endParaRPr lang="en-US" sz="2000" b="1">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dirty="0">
                          <a:effectLst/>
                        </a:rPr>
                        <a:t>13.7 </a:t>
                      </a:r>
                      <a:r>
                        <a:rPr lang="en-US" sz="2000" b="1" dirty="0" err="1">
                          <a:effectLst/>
                        </a:rPr>
                        <a:t>bc</a:t>
                      </a:r>
                      <a:endParaRPr lang="en-US" sz="2000" b="1" dirty="0">
                        <a:effectLst/>
                        <a:latin typeface="Times New Roman" panose="02020603050405020304" pitchFamily="18" charset="0"/>
                        <a:ea typeface="Calibri" panose="020F0502020204030204" pitchFamily="34" charset="0"/>
                      </a:endParaRPr>
                    </a:p>
                  </a:txBody>
                  <a:tcPr marL="68580" marR="68580" marT="0" marB="0" anchor="b"/>
                </a:tc>
              </a:tr>
              <a:tr h="411776">
                <a:tc>
                  <a:txBody>
                    <a:bodyPr/>
                    <a:lstStyle/>
                    <a:p>
                      <a:pPr marL="0" marR="0" algn="ctr">
                        <a:spcBef>
                          <a:spcPts val="0"/>
                        </a:spcBef>
                        <a:spcAft>
                          <a:spcPts val="0"/>
                        </a:spcAft>
                      </a:pPr>
                      <a:r>
                        <a:rPr lang="en-US" sz="2000" b="1">
                          <a:effectLst/>
                        </a:rPr>
                        <a:t>C</a:t>
                      </a:r>
                      <a:endParaRPr lang="en-US" sz="2000" b="1">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dirty="0">
                          <a:effectLst/>
                        </a:rPr>
                        <a:t>106   d</a:t>
                      </a:r>
                      <a:endParaRPr lang="en-US" sz="2000" b="1"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dirty="0">
                          <a:effectLst/>
                        </a:rPr>
                        <a:t>5.3    d</a:t>
                      </a:r>
                      <a:endParaRPr lang="en-US" sz="2000" b="1"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dirty="0">
                          <a:effectLst/>
                        </a:rPr>
                        <a:t>258.7 b</a:t>
                      </a:r>
                      <a:endParaRPr lang="en-US" sz="2000" b="1"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dirty="0">
                          <a:effectLst/>
                        </a:rPr>
                        <a:t>19.9 b</a:t>
                      </a:r>
                      <a:endParaRPr lang="en-US" sz="2000" b="1"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b="1">
                          <a:effectLst/>
                        </a:rPr>
                        <a:t>93.8     c</a:t>
                      </a:r>
                      <a:endParaRPr lang="en-US" sz="2000" b="1">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dirty="0">
                          <a:effectLst/>
                        </a:rPr>
                        <a:t>5.8     c</a:t>
                      </a:r>
                      <a:endParaRPr lang="en-US" sz="2000" b="1" dirty="0">
                        <a:effectLst/>
                        <a:latin typeface="Times New Roman" panose="02020603050405020304" pitchFamily="18" charset="0"/>
                        <a:ea typeface="Calibri" panose="020F0502020204030204" pitchFamily="34" charset="0"/>
                      </a:endParaRPr>
                    </a:p>
                  </a:txBody>
                  <a:tcPr marL="68580" marR="68580" marT="0" marB="0" anchor="b"/>
                </a:tc>
              </a:tr>
              <a:tr h="411776">
                <a:tc>
                  <a:txBody>
                    <a:bodyPr/>
                    <a:lstStyle/>
                    <a:p>
                      <a:pPr marL="0" marR="0" algn="ctr">
                        <a:spcBef>
                          <a:spcPts val="0"/>
                        </a:spcBef>
                        <a:spcAft>
                          <a:spcPts val="0"/>
                        </a:spcAft>
                      </a:pPr>
                      <a:r>
                        <a:rPr lang="en-US" sz="2000" b="1">
                          <a:effectLst/>
                        </a:rPr>
                        <a:t>Ca/Mg</a:t>
                      </a:r>
                      <a:endParaRPr lang="en-US" sz="2000" b="1">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a:effectLst/>
                        </a:rPr>
                        <a:t>196   c</a:t>
                      </a:r>
                      <a:endParaRPr lang="en-US" sz="2000" b="1">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dirty="0">
                          <a:effectLst/>
                        </a:rPr>
                        <a:t>7.9    c</a:t>
                      </a:r>
                      <a:endParaRPr lang="en-US" sz="2000" b="1"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dirty="0">
                          <a:effectLst/>
                        </a:rPr>
                        <a:t>544.8 a</a:t>
                      </a:r>
                      <a:endParaRPr lang="en-US" sz="2000" b="1"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a:effectLst/>
                        </a:rPr>
                        <a:t>35.7 a</a:t>
                      </a:r>
                      <a:endParaRPr lang="en-US" sz="2000" b="1">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b="1">
                          <a:effectLst/>
                        </a:rPr>
                        <a:t>352.7   a</a:t>
                      </a:r>
                      <a:endParaRPr lang="en-US" sz="2000" b="1">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dirty="0">
                          <a:effectLst/>
                        </a:rPr>
                        <a:t>22.7   a</a:t>
                      </a:r>
                      <a:endParaRPr lang="en-US" sz="2000" b="1" dirty="0">
                        <a:effectLst/>
                        <a:latin typeface="Times New Roman" panose="02020603050405020304" pitchFamily="18" charset="0"/>
                        <a:ea typeface="Calibri" panose="020F0502020204030204" pitchFamily="34" charset="0"/>
                      </a:endParaRPr>
                    </a:p>
                  </a:txBody>
                  <a:tcPr marL="68580" marR="68580" marT="0" marB="0" anchor="b"/>
                </a:tc>
              </a:tr>
              <a:tr h="411776">
                <a:tc>
                  <a:txBody>
                    <a:bodyPr/>
                    <a:lstStyle/>
                    <a:p>
                      <a:pPr marL="0" marR="0" algn="ctr">
                        <a:spcBef>
                          <a:spcPts val="0"/>
                        </a:spcBef>
                        <a:spcAft>
                          <a:spcPts val="0"/>
                        </a:spcAft>
                      </a:pPr>
                      <a:r>
                        <a:rPr lang="en-US" sz="2000" b="1">
                          <a:effectLst/>
                        </a:rPr>
                        <a:t>4L</a:t>
                      </a:r>
                      <a:endParaRPr lang="en-US" sz="2000" b="1">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a:effectLst/>
                        </a:rPr>
                        <a:t>251 ab</a:t>
                      </a:r>
                      <a:endParaRPr lang="en-US" sz="2000" b="1">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dirty="0">
                          <a:effectLst/>
                        </a:rPr>
                        <a:t>10.0 ab</a:t>
                      </a:r>
                      <a:endParaRPr lang="en-US" sz="2000" b="1"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a:effectLst/>
                        </a:rPr>
                        <a:t>642.4 a</a:t>
                      </a:r>
                      <a:endParaRPr lang="en-US" sz="2000" b="1">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a:effectLst/>
                        </a:rPr>
                        <a:t>36.5 a</a:t>
                      </a:r>
                      <a:endParaRPr lang="en-US" sz="2000" b="1">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b="1">
                          <a:effectLst/>
                        </a:rPr>
                        <a:t>358.9   a</a:t>
                      </a:r>
                      <a:endParaRPr lang="en-US" sz="2000" b="1">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dirty="0">
                          <a:effectLst/>
                        </a:rPr>
                        <a:t>24.2   a</a:t>
                      </a:r>
                      <a:endParaRPr lang="en-US" sz="2000" b="1" dirty="0">
                        <a:effectLst/>
                        <a:latin typeface="Times New Roman" panose="02020603050405020304" pitchFamily="18" charset="0"/>
                        <a:ea typeface="Calibri" panose="020F0502020204030204" pitchFamily="34" charset="0"/>
                      </a:endParaRPr>
                    </a:p>
                  </a:txBody>
                  <a:tcPr marL="68580" marR="68580" marT="0" marB="0" anchor="b"/>
                </a:tc>
              </a:tr>
              <a:tr h="411776">
                <a:tc>
                  <a:txBody>
                    <a:bodyPr/>
                    <a:lstStyle/>
                    <a:p>
                      <a:pPr marL="0" marR="0" algn="ctr">
                        <a:spcBef>
                          <a:spcPts val="0"/>
                        </a:spcBef>
                        <a:spcAft>
                          <a:spcPts val="0"/>
                        </a:spcAft>
                      </a:pPr>
                      <a:r>
                        <a:rPr lang="en-US" sz="2000" b="1">
                          <a:effectLst/>
                        </a:rPr>
                        <a:t>4L+Ca/Mg</a:t>
                      </a:r>
                      <a:endParaRPr lang="en-US" sz="2000" b="1">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a:effectLst/>
                        </a:rPr>
                        <a:t>226 bc</a:t>
                      </a:r>
                      <a:endParaRPr lang="en-US" sz="2000" b="1">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dirty="0">
                          <a:effectLst/>
                        </a:rPr>
                        <a:t>10.1 ab</a:t>
                      </a:r>
                      <a:endParaRPr lang="en-US" sz="2000" b="1"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a:effectLst/>
                        </a:rPr>
                        <a:t>647.9 a</a:t>
                      </a:r>
                      <a:endParaRPr lang="en-US" sz="2000" b="1">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a:effectLst/>
                        </a:rPr>
                        <a:t>36.8 a</a:t>
                      </a:r>
                      <a:endParaRPr lang="en-US" sz="2000" b="1">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b="1">
                          <a:effectLst/>
                        </a:rPr>
                        <a:t>299.6 ab</a:t>
                      </a:r>
                      <a:endParaRPr lang="en-US" sz="2000" b="1">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dirty="0">
                          <a:effectLst/>
                        </a:rPr>
                        <a:t>17.4 ab</a:t>
                      </a:r>
                      <a:endParaRPr lang="en-US" sz="2000" b="1" dirty="0">
                        <a:effectLst/>
                        <a:latin typeface="Times New Roman" panose="02020603050405020304" pitchFamily="18" charset="0"/>
                        <a:ea typeface="Calibri" panose="020F0502020204030204" pitchFamily="34" charset="0"/>
                      </a:endParaRPr>
                    </a:p>
                  </a:txBody>
                  <a:tcPr marL="68580" marR="68580" marT="0" marB="0" anchor="b"/>
                </a:tc>
              </a:tr>
              <a:tr h="411776">
                <a:tc>
                  <a:txBody>
                    <a:bodyPr/>
                    <a:lstStyle/>
                    <a:p>
                      <a:pPr marL="0" marR="0" algn="ctr">
                        <a:spcBef>
                          <a:spcPts val="0"/>
                        </a:spcBef>
                        <a:spcAft>
                          <a:spcPts val="0"/>
                        </a:spcAft>
                      </a:pPr>
                      <a:r>
                        <a:rPr lang="en-US" sz="2000" b="1">
                          <a:effectLst/>
                        </a:rPr>
                        <a:t>8L</a:t>
                      </a:r>
                      <a:endParaRPr lang="en-US" sz="2000" b="1">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a:effectLst/>
                        </a:rPr>
                        <a:t>276   a</a:t>
                      </a:r>
                      <a:endParaRPr lang="en-US" sz="2000" b="1">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dirty="0">
                          <a:effectLst/>
                        </a:rPr>
                        <a:t>10.7   a</a:t>
                      </a:r>
                      <a:endParaRPr lang="en-US" sz="2000" b="1"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dirty="0">
                          <a:effectLst/>
                        </a:rPr>
                        <a:t>574.3 a</a:t>
                      </a:r>
                      <a:endParaRPr lang="en-US" sz="2000" b="1"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a:effectLst/>
                        </a:rPr>
                        <a:t>36.2 a</a:t>
                      </a:r>
                      <a:endParaRPr lang="en-US" sz="2000" b="1">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000" b="1">
                          <a:effectLst/>
                        </a:rPr>
                        <a:t>371.8   a</a:t>
                      </a:r>
                      <a:endParaRPr lang="en-US" sz="2000" b="1">
                        <a:effectLst/>
                        <a:latin typeface="Times New Roman" panose="02020603050405020304" pitchFamily="18" charset="0"/>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2000" b="1" dirty="0">
                          <a:effectLst/>
                        </a:rPr>
                        <a:t>23.3   a</a:t>
                      </a:r>
                      <a:endParaRPr lang="en-US" sz="2000" b="1" dirty="0">
                        <a:effectLst/>
                        <a:latin typeface="Times New Roman" panose="02020603050405020304" pitchFamily="18" charset="0"/>
                        <a:ea typeface="Calibri" panose="020F0502020204030204" pitchFamily="34" charset="0"/>
                      </a:endParaRPr>
                    </a:p>
                  </a:txBody>
                  <a:tcPr marL="68580" marR="68580" marT="0" marB="0" anchor="b"/>
                </a:tc>
              </a:tr>
            </a:tbl>
          </a:graphicData>
        </a:graphic>
      </p:graphicFrame>
      <p:sp>
        <p:nvSpPr>
          <p:cNvPr id="34" name="TextBox 33"/>
          <p:cNvSpPr txBox="1"/>
          <p:nvPr/>
        </p:nvSpPr>
        <p:spPr>
          <a:xfrm>
            <a:off x="1152671" y="28439864"/>
            <a:ext cx="13575322" cy="1169551"/>
          </a:xfrm>
          <a:prstGeom prst="rect">
            <a:avLst/>
          </a:prstGeom>
          <a:noFill/>
        </p:spPr>
        <p:txBody>
          <a:bodyPr wrap="square" rtlCol="0">
            <a:spAutoFit/>
          </a:bodyPr>
          <a:lstStyle/>
          <a:p>
            <a:pPr algn="ctr"/>
            <a:r>
              <a:rPr lang="en-US" sz="7000" b="1" u="sng" dirty="0" smtClean="0">
                <a:latin typeface="Times New Roman" panose="02020603050405020304" pitchFamily="18" charset="0"/>
                <a:cs typeface="Times New Roman" panose="02020603050405020304" pitchFamily="18" charset="0"/>
              </a:rPr>
              <a:t>MATERIALS &amp; METHODS</a:t>
            </a:r>
            <a:endParaRPr lang="en-US" sz="7000" b="1" u="sng" dirty="0">
              <a:latin typeface="Times New Roman" panose="02020603050405020304" pitchFamily="18" charset="0"/>
              <a:cs typeface="Times New Roman" panose="02020603050405020304" pitchFamily="18" charset="0"/>
            </a:endParaRPr>
          </a:p>
        </p:txBody>
      </p:sp>
      <p:sp>
        <p:nvSpPr>
          <p:cNvPr id="9" name="TextBox 8"/>
          <p:cNvSpPr txBox="1"/>
          <p:nvPr/>
        </p:nvSpPr>
        <p:spPr>
          <a:xfrm>
            <a:off x="1190625" y="30032380"/>
            <a:ext cx="13845130" cy="9110186"/>
          </a:xfrm>
          <a:prstGeom prst="rect">
            <a:avLst/>
          </a:prstGeom>
          <a:noFill/>
        </p:spPr>
        <p:txBody>
          <a:bodyPr wrap="square" rtlCol="0">
            <a:spAutoFit/>
          </a:bodyPr>
          <a:lstStyle/>
          <a:p>
            <a:r>
              <a:rPr lang="en-US" sz="3900" i="1" dirty="0">
                <a:latin typeface="Times New Roman" panose="02020603050405020304" pitchFamily="18" charset="0"/>
                <a:cs typeface="Times New Roman" panose="02020603050405020304" pitchFamily="18" charset="0"/>
              </a:rPr>
              <a:t>Experimental Design. </a:t>
            </a:r>
            <a:r>
              <a:rPr lang="en-US" sz="3900" dirty="0" smtClean="0">
                <a:latin typeface="Times New Roman" panose="02020603050405020304" pitchFamily="18" charset="0"/>
                <a:cs typeface="Times New Roman" panose="02020603050405020304" pitchFamily="18" charset="0"/>
              </a:rPr>
              <a:t>Two </a:t>
            </a:r>
            <a:r>
              <a:rPr lang="en-US" sz="3900" dirty="0">
                <a:latin typeface="Times New Roman" panose="02020603050405020304" pitchFamily="18" charset="0"/>
                <a:cs typeface="Times New Roman" panose="02020603050405020304" pitchFamily="18" charset="0"/>
              </a:rPr>
              <a:t>experimental sites </a:t>
            </a:r>
            <a:r>
              <a:rPr lang="en-US" sz="3900" dirty="0" smtClean="0">
                <a:latin typeface="Times New Roman" panose="02020603050405020304" pitchFamily="18" charset="0"/>
                <a:cs typeface="Times New Roman" panose="02020603050405020304" pitchFamily="18" charset="0"/>
              </a:rPr>
              <a:t> were established, a </a:t>
            </a:r>
            <a:r>
              <a:rPr lang="en-US" sz="3900" dirty="0">
                <a:latin typeface="Times New Roman" panose="02020603050405020304" pitchFamily="18" charset="0"/>
                <a:cs typeface="Times New Roman" panose="02020603050405020304" pitchFamily="18" charset="0"/>
              </a:rPr>
              <a:t>nursery yard arranged in a randomized block design </a:t>
            </a:r>
            <a:r>
              <a:rPr lang="en-US" sz="3900" dirty="0" smtClean="0">
                <a:latin typeface="Times New Roman" panose="02020603050405020304" pitchFamily="18" charset="0"/>
                <a:cs typeface="Times New Roman" panose="02020603050405020304" pitchFamily="18" charset="0"/>
              </a:rPr>
              <a:t>with </a:t>
            </a:r>
            <a:r>
              <a:rPr lang="en-US" sz="3900" dirty="0">
                <a:latin typeface="Times New Roman" panose="02020603050405020304" pitchFamily="18" charset="0"/>
                <a:cs typeface="Times New Roman" panose="02020603050405020304" pitchFamily="18" charset="0"/>
              </a:rPr>
              <a:t>overhead irrigation (2.5 gal/min), exposed to rain water, and a high tunnel arranged in a randomized block design with </a:t>
            </a:r>
            <a:r>
              <a:rPr lang="en-US" sz="3900" dirty="0" smtClean="0">
                <a:latin typeface="Times New Roman" panose="02020603050405020304" pitchFamily="18" charset="0"/>
                <a:cs typeface="Times New Roman" panose="02020603050405020304" pitchFamily="18" charset="0"/>
              </a:rPr>
              <a:t>drip</a:t>
            </a:r>
            <a:r>
              <a:rPr lang="en-US" sz="3900" dirty="0">
                <a:latin typeface="Times New Roman" panose="02020603050405020304" pitchFamily="18" charset="0"/>
                <a:cs typeface="Times New Roman" panose="02020603050405020304" pitchFamily="18" charset="0"/>
              </a:rPr>
              <a:t> irrigation (2 gal/h) </a:t>
            </a:r>
            <a:r>
              <a:rPr lang="en-US" sz="3900" dirty="0" smtClean="0">
                <a:latin typeface="Times New Roman" panose="02020603050405020304" pitchFamily="18" charset="0"/>
                <a:cs typeface="Times New Roman" panose="02020603050405020304" pitchFamily="18" charset="0"/>
              </a:rPr>
              <a:t>not </a:t>
            </a:r>
            <a:r>
              <a:rPr lang="en-US" sz="3900" dirty="0">
                <a:latin typeface="Times New Roman" panose="02020603050405020304" pitchFamily="18" charset="0"/>
                <a:cs typeface="Times New Roman" panose="02020603050405020304" pitchFamily="18" charset="0"/>
              </a:rPr>
              <a:t>exposed to rain water.</a:t>
            </a:r>
            <a:r>
              <a:rPr lang="en-US" sz="3900" dirty="0" smtClean="0">
                <a:latin typeface="Times New Roman" panose="02020603050405020304" pitchFamily="18" charset="0"/>
                <a:cs typeface="Times New Roman" panose="02020603050405020304" pitchFamily="18" charset="0"/>
              </a:rPr>
              <a:t> Crops </a:t>
            </a:r>
            <a:r>
              <a:rPr lang="en-US" sz="3900" dirty="0">
                <a:latin typeface="Times New Roman" panose="02020603050405020304" pitchFamily="18" charset="0"/>
                <a:cs typeface="Times New Roman" panose="02020603050405020304" pitchFamily="18" charset="0"/>
              </a:rPr>
              <a:t>were grown in six media treatments. Each medium treatment/crop combination was replicated ten times per experimental site, and each planting was replicated over two planting dates, approximately two months apart. Containers were watered twice daily at 10 minute increments and fertilized with liquid fertilizer (24-8-16) once during the season (1 tablespoon per gallon per container). Fresh weight (g) of the entire plant (cut even with soil line) was measured.  Cabbage and cauliflower heads –only were also measured separate from the entire plant mass. Dry head and foliage weights were </a:t>
            </a:r>
            <a:r>
              <a:rPr lang="en-US" sz="3900" dirty="0" smtClean="0">
                <a:latin typeface="Times New Roman" panose="02020603050405020304" pitchFamily="18" charset="0"/>
                <a:cs typeface="Times New Roman" panose="02020603050405020304" pitchFamily="18" charset="0"/>
              </a:rPr>
              <a:t>recorded.</a:t>
            </a:r>
            <a:endParaRPr lang="en-US" sz="3900" dirty="0">
              <a:latin typeface="Times New Roman" panose="02020603050405020304" pitchFamily="18" charset="0"/>
              <a:cs typeface="Times New Roman" panose="02020603050405020304" pitchFamily="18" charset="0"/>
            </a:endParaRPr>
          </a:p>
          <a:p>
            <a:r>
              <a:rPr lang="en-US" sz="4000" dirty="0" smtClean="0">
                <a:latin typeface="Times New Roman" panose="02020603050405020304" pitchFamily="18" charset="0"/>
                <a:cs typeface="Times New Roman" panose="02020603050405020304" pitchFamily="18" charset="0"/>
              </a:rPr>
              <a:t> </a:t>
            </a:r>
            <a:endParaRPr lang="en-US" sz="4000" dirty="0">
              <a:latin typeface="Times New Roman" panose="02020603050405020304" pitchFamily="18" charset="0"/>
              <a:cs typeface="Times New Roman" panose="02020603050405020304" pitchFamily="18" charset="0"/>
            </a:endParaRPr>
          </a:p>
        </p:txBody>
      </p:sp>
      <p:sp>
        <p:nvSpPr>
          <p:cNvPr id="36" name="Rectangle 35"/>
          <p:cNvSpPr/>
          <p:nvPr/>
        </p:nvSpPr>
        <p:spPr>
          <a:xfrm>
            <a:off x="15637447" y="23616413"/>
            <a:ext cx="12950380" cy="3785652"/>
          </a:xfrm>
          <a:prstGeom prst="rect">
            <a:avLst/>
          </a:prstGeom>
        </p:spPr>
        <p:txBody>
          <a:bodyPr wrap="square">
            <a:spAutoFit/>
          </a:bodyPr>
          <a:lstStyle/>
          <a:p>
            <a:r>
              <a:rPr lang="en-US" sz="4000" dirty="0" smtClean="0">
                <a:latin typeface="Times New Roman" panose="02020603050405020304" pitchFamily="18" charset="0"/>
                <a:ea typeface="Calibri" panose="020F0502020204030204" pitchFamily="34" charset="0"/>
                <a:cs typeface="Times New Roman" panose="02020603050405020304" pitchFamily="18" charset="0"/>
              </a:rPr>
              <a:t>Media </a:t>
            </a:r>
            <a:r>
              <a:rPr lang="en-US" sz="4000" dirty="0" smtClean="0">
                <a:latin typeface="Times New Roman" panose="02020603050405020304" pitchFamily="18" charset="0"/>
                <a:ea typeface="Calibri" panose="020F0502020204030204" pitchFamily="34" charset="0"/>
                <a:cs typeface="Times New Roman" panose="02020603050405020304" pitchFamily="18" charset="0"/>
              </a:rPr>
              <a:t>treatment 4L </a:t>
            </a:r>
            <a:r>
              <a:rPr lang="en-US" sz="4000" dirty="0">
                <a:latin typeface="Times New Roman" panose="02020603050405020304" pitchFamily="18" charset="0"/>
                <a:ea typeface="Calibri" panose="020F0502020204030204" pitchFamily="34" charset="0"/>
                <a:cs typeface="Times New Roman" panose="02020603050405020304" pitchFamily="18" charset="0"/>
              </a:rPr>
              <a:t>and 4L+Ca/Mg produced </a:t>
            </a:r>
            <a:r>
              <a:rPr lang="en-US" sz="4000" dirty="0" smtClean="0">
                <a:latin typeface="Times New Roman" panose="02020603050405020304" pitchFamily="18" charset="0"/>
                <a:ea typeface="Calibri" panose="020F0502020204030204" pitchFamily="34" charset="0"/>
                <a:cs typeface="Times New Roman" panose="02020603050405020304" pitchFamily="18" charset="0"/>
              </a:rPr>
              <a:t>significantly </a:t>
            </a:r>
            <a:r>
              <a:rPr lang="en-US" sz="4000" dirty="0">
                <a:latin typeface="Times New Roman" panose="02020603050405020304" pitchFamily="18" charset="0"/>
                <a:ea typeface="Calibri" panose="020F0502020204030204" pitchFamily="34" charset="0"/>
                <a:cs typeface="Times New Roman" panose="02020603050405020304" pitchFamily="18" charset="0"/>
              </a:rPr>
              <a:t>more edible biomass (fresh weight) compared to the C and IS media for all </a:t>
            </a:r>
            <a:r>
              <a:rPr lang="en-US" sz="4000" dirty="0" smtClean="0">
                <a:latin typeface="Times New Roman" panose="02020603050405020304" pitchFamily="18" charset="0"/>
                <a:ea typeface="Calibri" panose="020F0502020204030204" pitchFamily="34" charset="0"/>
                <a:cs typeface="Times New Roman" panose="02020603050405020304" pitchFamily="18" charset="0"/>
              </a:rPr>
              <a:t>crops grown </a:t>
            </a:r>
            <a:r>
              <a:rPr lang="en-US" sz="4000" dirty="0">
                <a:latin typeface="Times New Roman" panose="02020603050405020304" pitchFamily="18" charset="0"/>
                <a:ea typeface="Calibri" panose="020F0502020204030204" pitchFamily="34" charset="0"/>
                <a:cs typeface="Times New Roman" panose="02020603050405020304" pitchFamily="18" charset="0"/>
              </a:rPr>
              <a:t>on the nursery yard. </a:t>
            </a:r>
            <a:r>
              <a:rPr lang="en-US" sz="4000" dirty="0" smtClean="0">
                <a:latin typeface="Times New Roman" panose="02020603050405020304" pitchFamily="18" charset="0"/>
                <a:ea typeface="Calibri" panose="020F0502020204030204" pitchFamily="34" charset="0"/>
                <a:cs typeface="Times New Roman" panose="02020603050405020304" pitchFamily="18" charset="0"/>
              </a:rPr>
              <a:t>Dry weight </a:t>
            </a:r>
            <a:r>
              <a:rPr lang="en-US" sz="4000" dirty="0">
                <a:latin typeface="Times New Roman" panose="02020603050405020304" pitchFamily="18" charset="0"/>
                <a:ea typeface="Calibri" panose="020F0502020204030204" pitchFamily="34" charset="0"/>
                <a:cs typeface="Times New Roman" panose="02020603050405020304" pitchFamily="18" charset="0"/>
              </a:rPr>
              <a:t>of cauliflower grown in </a:t>
            </a:r>
            <a:r>
              <a:rPr lang="en-US" sz="4000" dirty="0" smtClean="0">
                <a:latin typeface="Times New Roman" panose="02020603050405020304" pitchFamily="18" charset="0"/>
                <a:ea typeface="Calibri" panose="020F0502020204030204" pitchFamily="34" charset="0"/>
                <a:cs typeface="Times New Roman" panose="02020603050405020304" pitchFamily="18" charset="0"/>
              </a:rPr>
              <a:t>media treatments 4L+Ca/Mg </a:t>
            </a:r>
            <a:r>
              <a:rPr lang="en-US" sz="4000" dirty="0">
                <a:latin typeface="Times New Roman" panose="02020603050405020304" pitchFamily="18" charset="0"/>
                <a:ea typeface="Calibri" panose="020F0502020204030204" pitchFamily="34" charset="0"/>
                <a:cs typeface="Times New Roman" panose="02020603050405020304" pitchFamily="18" charset="0"/>
              </a:rPr>
              <a:t>and 8L </a:t>
            </a:r>
            <a:r>
              <a:rPr lang="en-US" sz="4000" dirty="0" smtClean="0">
                <a:latin typeface="Times New Roman" panose="02020603050405020304" pitchFamily="18" charset="0"/>
                <a:ea typeface="Calibri" panose="020F0502020204030204" pitchFamily="34" charset="0"/>
                <a:cs typeface="Times New Roman" panose="02020603050405020304" pitchFamily="18" charset="0"/>
              </a:rPr>
              <a:t>were also greater </a:t>
            </a:r>
            <a:r>
              <a:rPr lang="en-US" sz="4000" dirty="0">
                <a:latin typeface="Times New Roman" panose="02020603050405020304" pitchFamily="18" charset="0"/>
                <a:ea typeface="Calibri" panose="020F0502020204030204" pitchFamily="34" charset="0"/>
                <a:cs typeface="Times New Roman" panose="02020603050405020304" pitchFamily="18" charset="0"/>
              </a:rPr>
              <a:t>than the IS and C </a:t>
            </a:r>
            <a:r>
              <a:rPr lang="en-US" sz="4000" dirty="0" smtClean="0">
                <a:latin typeface="Times New Roman" panose="02020603050405020304" pitchFamily="18" charset="0"/>
                <a:ea typeface="Calibri" panose="020F0502020204030204" pitchFamily="34" charset="0"/>
                <a:cs typeface="Times New Roman" panose="02020603050405020304" pitchFamily="18" charset="0"/>
              </a:rPr>
              <a:t>media. (</a:t>
            </a:r>
            <a:r>
              <a:rPr lang="en-US" sz="4000" dirty="0">
                <a:latin typeface="Times New Roman" panose="02020603050405020304" pitchFamily="18" charset="0"/>
                <a:ea typeface="Calibri" panose="020F0502020204030204" pitchFamily="34" charset="0"/>
                <a:cs typeface="Times New Roman" panose="02020603050405020304" pitchFamily="18" charset="0"/>
              </a:rPr>
              <a:t>Table 3).</a:t>
            </a:r>
          </a:p>
          <a:p>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8" name="Rectangle 37"/>
          <p:cNvSpPr/>
          <p:nvPr/>
        </p:nvSpPr>
        <p:spPr>
          <a:xfrm>
            <a:off x="15465862" y="27470368"/>
            <a:ext cx="13337738" cy="1938992"/>
          </a:xfrm>
          <a:prstGeom prst="rect">
            <a:avLst/>
          </a:prstGeom>
        </p:spPr>
        <p:txBody>
          <a:bodyPr wrap="square">
            <a:spAutoFit/>
          </a:bodyPr>
          <a:lstStyle/>
          <a:p>
            <a:r>
              <a:rPr lang="en-US" sz="3900" b="1" dirty="0">
                <a:latin typeface="Times New Roman" panose="02020603050405020304" pitchFamily="18" charset="0"/>
                <a:ea typeface="Calibri" panose="020F0502020204030204" pitchFamily="34" charset="0"/>
                <a:cs typeface="Times New Roman" panose="02020603050405020304" pitchFamily="18" charset="0"/>
              </a:rPr>
              <a:t>Table 3</a:t>
            </a:r>
            <a:r>
              <a:rPr lang="en-US" sz="3900" dirty="0">
                <a:latin typeface="Times New Roman" panose="02020603050405020304" pitchFamily="18" charset="0"/>
                <a:ea typeface="Calibri" panose="020F0502020204030204" pitchFamily="34" charset="0"/>
                <a:cs typeface="Times New Roman" panose="02020603050405020304" pitchFamily="18" charset="0"/>
              </a:rPr>
              <a:t>. </a:t>
            </a:r>
            <a:r>
              <a:rPr lang="en-US" sz="3900" b="1" dirty="0">
                <a:latin typeface="Times New Roman" panose="02020603050405020304" pitchFamily="18" charset="0"/>
                <a:ea typeface="Calibri" panose="020F0502020204030204" pitchFamily="34" charset="0"/>
                <a:cs typeface="Times New Roman" panose="02020603050405020304" pitchFamily="18" charset="0"/>
              </a:rPr>
              <a:t>Lettuce, cabbage, and cauliflower yield at harvest when produced on a nursery yard with Ca and Mg amended organic media and alkaline irrigation for two planting dates.</a:t>
            </a:r>
            <a:endParaRPr lang="en-US" sz="39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9" name="Rectangle 38"/>
          <p:cNvSpPr/>
          <p:nvPr/>
        </p:nvSpPr>
        <p:spPr>
          <a:xfrm>
            <a:off x="29486867" y="10726907"/>
            <a:ext cx="12865049" cy="3170099"/>
          </a:xfrm>
          <a:prstGeom prst="rect">
            <a:avLst/>
          </a:prstGeom>
        </p:spPr>
        <p:txBody>
          <a:bodyPr wrap="square">
            <a:spAutoFit/>
          </a:bodyPr>
          <a:lstStyle/>
          <a:p>
            <a:r>
              <a:rPr lang="en-US" sz="4000" dirty="0" smtClean="0">
                <a:latin typeface="Times New Roman" panose="02020603050405020304" pitchFamily="18" charset="0"/>
                <a:ea typeface="Calibri" panose="020F0502020204030204" pitchFamily="34" charset="0"/>
                <a:cs typeface="Times New Roman" panose="02020603050405020304" pitchFamily="18" charset="0"/>
              </a:rPr>
              <a:t>Media treatment </a:t>
            </a:r>
            <a:r>
              <a:rPr lang="en-US" sz="4000" dirty="0">
                <a:latin typeface="Times New Roman" panose="02020603050405020304" pitchFamily="18" charset="0"/>
                <a:ea typeface="Calibri" panose="020F0502020204030204" pitchFamily="34" charset="0"/>
                <a:cs typeface="Times New Roman" panose="02020603050405020304" pitchFamily="18" charset="0"/>
              </a:rPr>
              <a:t>Ca/Mg and 4L+Ca/Mg produced significantly greater </a:t>
            </a:r>
            <a:r>
              <a:rPr lang="en-US" sz="4000" dirty="0" smtClean="0">
                <a:latin typeface="Times New Roman" panose="02020603050405020304" pitchFamily="18" charset="0"/>
                <a:ea typeface="Calibri" panose="020F0502020204030204" pitchFamily="34" charset="0"/>
                <a:cs typeface="Times New Roman" panose="02020603050405020304" pitchFamily="18" charset="0"/>
              </a:rPr>
              <a:t>yields of cabbage </a:t>
            </a:r>
            <a:r>
              <a:rPr lang="en-US" sz="4000" dirty="0">
                <a:latin typeface="Times New Roman" panose="02020603050405020304" pitchFamily="18" charset="0"/>
                <a:ea typeface="Calibri" panose="020F0502020204030204" pitchFamily="34" charset="0"/>
                <a:cs typeface="Times New Roman" panose="02020603050405020304" pitchFamily="18" charset="0"/>
              </a:rPr>
              <a:t>than the </a:t>
            </a:r>
            <a:r>
              <a:rPr lang="en-US" sz="4000" dirty="0" smtClean="0">
                <a:latin typeface="Times New Roman" panose="02020603050405020304" pitchFamily="18" charset="0"/>
                <a:ea typeface="Calibri" panose="020F0502020204030204" pitchFamily="34" charset="0"/>
                <a:cs typeface="Times New Roman" panose="02020603050405020304" pitchFamily="18" charset="0"/>
              </a:rPr>
              <a:t>IS or C treatments. Media treatments </a:t>
            </a:r>
            <a:r>
              <a:rPr lang="en-US" sz="4000" dirty="0">
                <a:latin typeface="Times New Roman" panose="02020603050405020304" pitchFamily="18" charset="0"/>
                <a:ea typeface="Calibri" panose="020F0502020204030204" pitchFamily="34" charset="0"/>
                <a:cs typeface="Times New Roman" panose="02020603050405020304" pitchFamily="18" charset="0"/>
              </a:rPr>
              <a:t>Ca/Mg, 4L, and 4L+Ca/Mg </a:t>
            </a:r>
            <a:r>
              <a:rPr lang="en-US" sz="4000" dirty="0" smtClean="0">
                <a:latin typeface="Times New Roman" panose="02020603050405020304" pitchFamily="18" charset="0"/>
                <a:ea typeface="Calibri" panose="020F0502020204030204" pitchFamily="34" charset="0"/>
                <a:cs typeface="Times New Roman" panose="02020603050405020304" pitchFamily="18" charset="0"/>
              </a:rPr>
              <a:t>had significantly greater cabbage dry weights than the IS and C (Table 4).</a:t>
            </a:r>
            <a:endParaRPr lang="en-US" sz="4000" dirty="0">
              <a:latin typeface="Times New Roman" panose="02020603050405020304" pitchFamily="18" charset="0"/>
              <a:cs typeface="Times New Roman" panose="02020603050405020304" pitchFamily="18" charset="0"/>
            </a:endParaRPr>
          </a:p>
        </p:txBody>
      </p:sp>
      <p:sp>
        <p:nvSpPr>
          <p:cNvPr id="37" name="TextBox 36"/>
          <p:cNvSpPr txBox="1"/>
          <p:nvPr/>
        </p:nvSpPr>
        <p:spPr>
          <a:xfrm>
            <a:off x="29181459" y="27402065"/>
            <a:ext cx="13524523" cy="1169551"/>
          </a:xfrm>
          <a:prstGeom prst="rect">
            <a:avLst/>
          </a:prstGeom>
          <a:noFill/>
        </p:spPr>
        <p:txBody>
          <a:bodyPr wrap="square" rtlCol="0">
            <a:spAutoFit/>
          </a:bodyPr>
          <a:lstStyle/>
          <a:p>
            <a:pPr algn="ctr"/>
            <a:r>
              <a:rPr lang="en-US" sz="7000" b="1" u="sng" dirty="0" smtClean="0">
                <a:latin typeface="Times New Roman" panose="02020603050405020304" pitchFamily="18" charset="0"/>
                <a:cs typeface="Times New Roman" panose="02020603050405020304" pitchFamily="18" charset="0"/>
              </a:rPr>
              <a:t>CONCLUSIONS</a:t>
            </a:r>
            <a:endParaRPr lang="en-US" sz="7000" b="1" u="sng" dirty="0">
              <a:latin typeface="Times New Roman" panose="02020603050405020304" pitchFamily="18" charset="0"/>
              <a:cs typeface="Times New Roman" panose="02020603050405020304" pitchFamily="18" charset="0"/>
            </a:endParaRPr>
          </a:p>
        </p:txBody>
      </p:sp>
      <p:sp>
        <p:nvSpPr>
          <p:cNvPr id="41" name="TextBox 40"/>
          <p:cNvSpPr txBox="1"/>
          <p:nvPr/>
        </p:nvSpPr>
        <p:spPr>
          <a:xfrm>
            <a:off x="29188257" y="34693559"/>
            <a:ext cx="13524523" cy="1169551"/>
          </a:xfrm>
          <a:prstGeom prst="rect">
            <a:avLst/>
          </a:prstGeom>
          <a:noFill/>
        </p:spPr>
        <p:txBody>
          <a:bodyPr wrap="square" rtlCol="0">
            <a:spAutoFit/>
          </a:bodyPr>
          <a:lstStyle/>
          <a:p>
            <a:pPr algn="ctr"/>
            <a:r>
              <a:rPr lang="en-US" sz="7000" b="1" u="sng" dirty="0" smtClean="0">
                <a:latin typeface="Times New Roman" panose="02020603050405020304" pitchFamily="18" charset="0"/>
                <a:cs typeface="Times New Roman" panose="02020603050405020304" pitchFamily="18" charset="0"/>
              </a:rPr>
              <a:t>LITERATURE CITED</a:t>
            </a:r>
            <a:endParaRPr lang="en-US" sz="7000" b="1" u="sng" dirty="0">
              <a:latin typeface="Times New Roman" panose="02020603050405020304" pitchFamily="18" charset="0"/>
              <a:cs typeface="Times New Roman" panose="02020603050405020304" pitchFamily="18" charset="0"/>
            </a:endParaRPr>
          </a:p>
        </p:txBody>
      </p:sp>
      <p:sp>
        <p:nvSpPr>
          <p:cNvPr id="13" name="Rectangle 12"/>
          <p:cNvSpPr/>
          <p:nvPr/>
        </p:nvSpPr>
        <p:spPr>
          <a:xfrm>
            <a:off x="15465862" y="37563107"/>
            <a:ext cx="13121932" cy="861774"/>
          </a:xfrm>
          <a:prstGeom prst="rect">
            <a:avLst/>
          </a:prstGeom>
        </p:spPr>
        <p:txBody>
          <a:bodyPr wrap="square">
            <a:spAutoFit/>
          </a:bodyPr>
          <a:lstStyle/>
          <a:p>
            <a:r>
              <a:rPr lang="en-US" sz="2500" baseline="30000" dirty="0" err="1">
                <a:latin typeface="Times New Roman" panose="02020603050405020304" pitchFamily="18" charset="0"/>
                <a:ea typeface="Calibri" panose="020F0502020204030204" pitchFamily="34" charset="0"/>
                <a:cs typeface="Times New Roman" panose="02020603050405020304" pitchFamily="18" charset="0"/>
              </a:rPr>
              <a:t>W</a:t>
            </a:r>
            <a:r>
              <a:rPr lang="en-US" sz="2500" dirty="0" err="1">
                <a:latin typeface="Times New Roman" panose="02020603050405020304" pitchFamily="18" charset="0"/>
                <a:ea typeface="Calibri" panose="020F0502020204030204" pitchFamily="34" charset="0"/>
                <a:cs typeface="Times New Roman" panose="02020603050405020304" pitchFamily="18" charset="0"/>
              </a:rPr>
              <a:t>Means</a:t>
            </a:r>
            <a:r>
              <a:rPr lang="en-US" sz="2500" dirty="0">
                <a:latin typeface="Times New Roman" panose="02020603050405020304" pitchFamily="18" charset="0"/>
                <a:ea typeface="Calibri" panose="020F0502020204030204" pitchFamily="34" charset="0"/>
                <a:cs typeface="Times New Roman" panose="02020603050405020304" pitchFamily="18" charset="0"/>
              </a:rPr>
              <a:t> within columns (within planting date) followed by the same letter are not significantly different according to Duncan’s Multiple Range Test (P≤0.05).</a:t>
            </a:r>
            <a:endParaRPr lang="en-US" sz="25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2" name="Rectangle 41"/>
          <p:cNvSpPr/>
          <p:nvPr/>
        </p:nvSpPr>
        <p:spPr>
          <a:xfrm>
            <a:off x="29486867" y="25676778"/>
            <a:ext cx="12819299" cy="861774"/>
          </a:xfrm>
          <a:prstGeom prst="rect">
            <a:avLst/>
          </a:prstGeom>
        </p:spPr>
        <p:txBody>
          <a:bodyPr wrap="square">
            <a:spAutoFit/>
          </a:bodyPr>
          <a:lstStyle/>
          <a:p>
            <a:r>
              <a:rPr lang="en-US" sz="2500" baseline="30000" dirty="0" err="1">
                <a:latin typeface="Times New Roman" panose="02020603050405020304" pitchFamily="18" charset="0"/>
                <a:ea typeface="Calibri" panose="020F0502020204030204" pitchFamily="34" charset="0"/>
              </a:rPr>
              <a:t>W</a:t>
            </a:r>
            <a:r>
              <a:rPr lang="en-US" sz="2500" dirty="0" err="1">
                <a:latin typeface="Times New Roman" panose="02020603050405020304" pitchFamily="18" charset="0"/>
                <a:ea typeface="Calibri" panose="020F0502020204030204" pitchFamily="34" charset="0"/>
              </a:rPr>
              <a:t>Means</a:t>
            </a:r>
            <a:r>
              <a:rPr lang="en-US" sz="2500" dirty="0">
                <a:latin typeface="Times New Roman" panose="02020603050405020304" pitchFamily="18" charset="0"/>
                <a:ea typeface="Calibri" panose="020F0502020204030204" pitchFamily="34" charset="0"/>
              </a:rPr>
              <a:t> within columns (within planting date) followed by the same letter are not significantly different according to Duncan’s Multiple Range Test (P≤0.05).</a:t>
            </a:r>
            <a:endParaRPr lang="en-US" sz="2500" dirty="0">
              <a:effectLst/>
              <a:latin typeface="Times New Roman" panose="02020603050405020304" pitchFamily="18" charset="0"/>
              <a:ea typeface="Calibri" panose="020F0502020204030204" pitchFamily="34" charset="0"/>
            </a:endParaRPr>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t="7842" b="13000"/>
          <a:stretch/>
        </p:blipFill>
        <p:spPr>
          <a:xfrm>
            <a:off x="29874408" y="39523005"/>
            <a:ext cx="11873768" cy="3453796"/>
          </a:xfrm>
          <a:prstGeom prst="rect">
            <a:avLst/>
          </a:prstGeom>
        </p:spPr>
      </p:pic>
      <p:sp>
        <p:nvSpPr>
          <p:cNvPr id="43" name="TextBox 42"/>
          <p:cNvSpPr txBox="1"/>
          <p:nvPr/>
        </p:nvSpPr>
        <p:spPr>
          <a:xfrm>
            <a:off x="32379111" y="42336025"/>
            <a:ext cx="1051998" cy="400110"/>
          </a:xfrm>
          <a:prstGeom prst="rect">
            <a:avLst/>
          </a:prstGeom>
          <a:solidFill>
            <a:schemeClr val="accent1">
              <a:lumMod val="75000"/>
            </a:schemeClr>
          </a:solidFill>
        </p:spPr>
        <p:txBody>
          <a:bodyPr wrap="square" rtlCol="0">
            <a:spAutoFit/>
          </a:bodyPr>
          <a:lstStyle/>
          <a:p>
            <a:pPr algn="ctr"/>
            <a:r>
              <a:rPr lang="en-US" sz="2000" dirty="0"/>
              <a:t>C</a:t>
            </a:r>
          </a:p>
        </p:txBody>
      </p:sp>
      <p:sp>
        <p:nvSpPr>
          <p:cNvPr id="44" name="TextBox 43"/>
          <p:cNvSpPr txBox="1"/>
          <p:nvPr/>
        </p:nvSpPr>
        <p:spPr>
          <a:xfrm>
            <a:off x="34296316" y="42332739"/>
            <a:ext cx="1051998" cy="400110"/>
          </a:xfrm>
          <a:prstGeom prst="rect">
            <a:avLst/>
          </a:prstGeom>
          <a:solidFill>
            <a:schemeClr val="accent1">
              <a:lumMod val="75000"/>
            </a:schemeClr>
          </a:solidFill>
        </p:spPr>
        <p:txBody>
          <a:bodyPr wrap="square" rtlCol="0">
            <a:spAutoFit/>
          </a:bodyPr>
          <a:lstStyle/>
          <a:p>
            <a:pPr algn="ctr"/>
            <a:r>
              <a:rPr lang="en-US" sz="2000" dirty="0" smtClean="0"/>
              <a:t>Ca/Mg</a:t>
            </a:r>
            <a:endParaRPr lang="en-US" sz="2000" dirty="0"/>
          </a:p>
        </p:txBody>
      </p:sp>
      <p:sp>
        <p:nvSpPr>
          <p:cNvPr id="45" name="TextBox 44"/>
          <p:cNvSpPr txBox="1"/>
          <p:nvPr/>
        </p:nvSpPr>
        <p:spPr>
          <a:xfrm>
            <a:off x="36213521" y="42302415"/>
            <a:ext cx="1051998" cy="400110"/>
          </a:xfrm>
          <a:prstGeom prst="rect">
            <a:avLst/>
          </a:prstGeom>
          <a:solidFill>
            <a:schemeClr val="accent1">
              <a:lumMod val="75000"/>
            </a:schemeClr>
          </a:solidFill>
        </p:spPr>
        <p:txBody>
          <a:bodyPr wrap="square" rtlCol="0">
            <a:spAutoFit/>
          </a:bodyPr>
          <a:lstStyle/>
          <a:p>
            <a:pPr algn="ctr"/>
            <a:r>
              <a:rPr lang="en-US" sz="2000" dirty="0" smtClean="0"/>
              <a:t>4L</a:t>
            </a:r>
            <a:endParaRPr lang="en-US" sz="2000" dirty="0"/>
          </a:p>
        </p:txBody>
      </p:sp>
      <p:sp>
        <p:nvSpPr>
          <p:cNvPr id="46" name="TextBox 45"/>
          <p:cNvSpPr txBox="1"/>
          <p:nvPr/>
        </p:nvSpPr>
        <p:spPr>
          <a:xfrm>
            <a:off x="37929371" y="42313368"/>
            <a:ext cx="1327797" cy="400110"/>
          </a:xfrm>
          <a:prstGeom prst="rect">
            <a:avLst/>
          </a:prstGeom>
          <a:solidFill>
            <a:schemeClr val="accent1">
              <a:lumMod val="75000"/>
            </a:schemeClr>
          </a:solidFill>
        </p:spPr>
        <p:txBody>
          <a:bodyPr wrap="square" rtlCol="0">
            <a:spAutoFit/>
          </a:bodyPr>
          <a:lstStyle/>
          <a:p>
            <a:pPr algn="ctr"/>
            <a:r>
              <a:rPr lang="en-US" sz="2000" dirty="0" smtClean="0"/>
              <a:t>4L+Ca/Mg</a:t>
            </a:r>
            <a:endParaRPr lang="en-US" sz="2000" dirty="0"/>
          </a:p>
        </p:txBody>
      </p:sp>
      <p:sp>
        <p:nvSpPr>
          <p:cNvPr id="47" name="TextBox 46"/>
          <p:cNvSpPr txBox="1"/>
          <p:nvPr/>
        </p:nvSpPr>
        <p:spPr>
          <a:xfrm>
            <a:off x="39846576" y="42302415"/>
            <a:ext cx="1051998" cy="400110"/>
          </a:xfrm>
          <a:prstGeom prst="rect">
            <a:avLst/>
          </a:prstGeom>
          <a:solidFill>
            <a:schemeClr val="accent1">
              <a:lumMod val="75000"/>
            </a:schemeClr>
          </a:solidFill>
        </p:spPr>
        <p:txBody>
          <a:bodyPr wrap="square" rtlCol="0">
            <a:spAutoFit/>
          </a:bodyPr>
          <a:lstStyle/>
          <a:p>
            <a:pPr algn="ctr"/>
            <a:r>
              <a:rPr lang="en-US" sz="2000" dirty="0" smtClean="0"/>
              <a:t>8L</a:t>
            </a:r>
            <a:endParaRPr lang="en-US" sz="2000" dirty="0"/>
          </a:p>
        </p:txBody>
      </p:sp>
      <p:sp>
        <p:nvSpPr>
          <p:cNvPr id="57" name="TextBox 56"/>
          <p:cNvSpPr txBox="1"/>
          <p:nvPr/>
        </p:nvSpPr>
        <p:spPr>
          <a:xfrm>
            <a:off x="30663261" y="42321578"/>
            <a:ext cx="1051998" cy="400110"/>
          </a:xfrm>
          <a:prstGeom prst="rect">
            <a:avLst/>
          </a:prstGeom>
          <a:solidFill>
            <a:schemeClr val="accent1">
              <a:lumMod val="75000"/>
            </a:schemeClr>
          </a:solidFill>
        </p:spPr>
        <p:txBody>
          <a:bodyPr wrap="square" rtlCol="0">
            <a:spAutoFit/>
          </a:bodyPr>
          <a:lstStyle/>
          <a:p>
            <a:pPr algn="ctr"/>
            <a:r>
              <a:rPr lang="en-US" sz="2000" dirty="0" smtClean="0"/>
              <a:t>IS</a:t>
            </a:r>
            <a:endParaRPr lang="en-US" sz="2000" dirty="0"/>
          </a:p>
        </p:txBody>
      </p:sp>
      <p:sp>
        <p:nvSpPr>
          <p:cNvPr id="19" name="Rectangle 18"/>
          <p:cNvSpPr/>
          <p:nvPr/>
        </p:nvSpPr>
        <p:spPr>
          <a:xfrm>
            <a:off x="29486867" y="29024639"/>
            <a:ext cx="12498939" cy="5016758"/>
          </a:xfrm>
          <a:prstGeom prst="rect">
            <a:avLst/>
          </a:prstGeom>
        </p:spPr>
        <p:txBody>
          <a:bodyPr wrap="square">
            <a:spAutoFit/>
          </a:bodyPr>
          <a:lstStyle/>
          <a:p>
            <a:r>
              <a:rPr lang="en-US" sz="3900" dirty="0">
                <a:latin typeface="Times New Roman" panose="02020603050405020304" pitchFamily="18" charset="0"/>
                <a:ea typeface="Calibri" panose="020F0502020204030204" pitchFamily="34" charset="0"/>
                <a:cs typeface="Times New Roman" panose="02020603050405020304" pitchFamily="18" charset="0"/>
              </a:rPr>
              <a:t>Media </a:t>
            </a:r>
            <a:r>
              <a:rPr lang="en-US" sz="3900" dirty="0" smtClean="0">
                <a:latin typeface="Times New Roman" panose="02020603050405020304" pitchFamily="18" charset="0"/>
                <a:ea typeface="Calibri" panose="020F0502020204030204" pitchFamily="34" charset="0"/>
                <a:cs typeface="Times New Roman" panose="02020603050405020304" pitchFamily="18" charset="0"/>
              </a:rPr>
              <a:t>treatment 4L </a:t>
            </a:r>
            <a:r>
              <a:rPr lang="en-US" sz="3900" dirty="0">
                <a:latin typeface="Times New Roman" panose="02020603050405020304" pitchFamily="18" charset="0"/>
                <a:ea typeface="Calibri" panose="020F0502020204030204" pitchFamily="34" charset="0"/>
                <a:cs typeface="Times New Roman" panose="02020603050405020304" pitchFamily="18" charset="0"/>
              </a:rPr>
              <a:t>and 4L+Ca/Mg </a:t>
            </a:r>
            <a:r>
              <a:rPr lang="en-US" sz="3900" dirty="0" smtClean="0">
                <a:latin typeface="Times New Roman" panose="02020603050405020304" pitchFamily="18" charset="0"/>
                <a:ea typeface="Calibri" panose="020F0502020204030204" pitchFamily="34" charset="0"/>
                <a:cs typeface="Times New Roman" panose="02020603050405020304" pitchFamily="18" charset="0"/>
              </a:rPr>
              <a:t>produced </a:t>
            </a:r>
            <a:r>
              <a:rPr lang="en-US" sz="3900" dirty="0">
                <a:latin typeface="Times New Roman" panose="02020603050405020304" pitchFamily="18" charset="0"/>
                <a:ea typeface="Calibri" panose="020F0502020204030204" pitchFamily="34" charset="0"/>
                <a:cs typeface="Times New Roman" panose="02020603050405020304" pitchFamily="18" charset="0"/>
              </a:rPr>
              <a:t>the greatest fresh weights of the edible portions (yield) of all three crops compared to the IS and C on the nursery yard.  Under the high tunnel, 4L+Ca/Mg produced the greatest head fresh weights for cabbage</a:t>
            </a:r>
            <a:r>
              <a:rPr lang="en-US" sz="3900" dirty="0" smtClean="0">
                <a:latin typeface="Times New Roman" panose="02020603050405020304" pitchFamily="18" charset="0"/>
                <a:ea typeface="Calibri" panose="020F0502020204030204" pitchFamily="34" charset="0"/>
                <a:cs typeface="Times New Roman" panose="02020603050405020304" pitchFamily="18" charset="0"/>
              </a:rPr>
              <a:t>. Further research is warranted using additional crops grown in these two medias to determine if these recipes are suitable for optimal growth of all vegetables in home garden container production. </a:t>
            </a:r>
            <a:endParaRPr lang="en-US" sz="39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5" name="Rectangle 34"/>
          <p:cNvSpPr/>
          <p:nvPr/>
        </p:nvSpPr>
        <p:spPr>
          <a:xfrm>
            <a:off x="29535528" y="36399406"/>
            <a:ext cx="12938156" cy="1815882"/>
          </a:xfrm>
          <a:prstGeom prst="rect">
            <a:avLst/>
          </a:prstGeom>
        </p:spPr>
        <p:txBody>
          <a:bodyPr wrap="square">
            <a:spAutoFit/>
          </a:bodyPr>
          <a:lstStyle/>
          <a:p>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Argo, W.R. and J.A.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Biernbaum</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1996. </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 effect of lime, irrigation water source, and </a:t>
            </a:r>
            <a:r>
              <a:rPr lang="en-US"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water-soluble </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fertilizer on root-zone pH, electrical conductivity, and macronutrient management of container root medium with impatiens.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J.Amer.Soc.Hort.Sci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121(3):442-452.</a:t>
            </a:r>
            <a:endParaRPr lang="en-US" sz="2800" dirty="0">
              <a:latin typeface="Times New Roman" panose="02020603050405020304" pitchFamily="18" charset="0"/>
              <a:cs typeface="Times New Roman" panose="02020603050405020304" pitchFamily="18" charset="0"/>
            </a:endParaRPr>
          </a:p>
        </p:txBody>
      </p:sp>
      <p:sp>
        <p:nvSpPr>
          <p:cNvPr id="59" name="Rectangle 58"/>
          <p:cNvSpPr/>
          <p:nvPr/>
        </p:nvSpPr>
        <p:spPr>
          <a:xfrm>
            <a:off x="29450312" y="14639219"/>
            <a:ext cx="12986816" cy="2554545"/>
          </a:xfrm>
          <a:prstGeom prst="rect">
            <a:avLst/>
          </a:prstGeom>
        </p:spPr>
        <p:txBody>
          <a:bodyPr wrap="square">
            <a:spAutoFit/>
          </a:bodyPr>
          <a:lstStyle/>
          <a:p>
            <a:r>
              <a:rPr lang="en-US" sz="3900" b="1" dirty="0">
                <a:latin typeface="Times New Roman" panose="02020603050405020304" pitchFamily="18" charset="0"/>
                <a:ea typeface="Calibri" panose="020F0502020204030204" pitchFamily="34" charset="0"/>
                <a:cs typeface="Times New Roman" panose="02020603050405020304" pitchFamily="18" charset="0"/>
              </a:rPr>
              <a:t>Table </a:t>
            </a:r>
            <a:r>
              <a:rPr lang="en-US" sz="3900" b="1" dirty="0" smtClean="0">
                <a:latin typeface="Times New Roman" panose="02020603050405020304" pitchFamily="18" charset="0"/>
                <a:ea typeface="Calibri" panose="020F0502020204030204" pitchFamily="34" charset="0"/>
                <a:cs typeface="Times New Roman" panose="02020603050405020304" pitchFamily="18" charset="0"/>
              </a:rPr>
              <a:t>4</a:t>
            </a:r>
            <a:r>
              <a:rPr lang="en-US" sz="39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900" b="1" dirty="0">
                <a:latin typeface="Times New Roman" panose="02020603050405020304" pitchFamily="18" charset="0"/>
                <a:ea typeface="Calibri" panose="020F0502020204030204" pitchFamily="34" charset="0"/>
                <a:cs typeface="Times New Roman" panose="02020603050405020304" pitchFamily="18" charset="0"/>
              </a:rPr>
              <a:t>Lettuce, cabbage, and cauliflower yield at harvest when produced </a:t>
            </a:r>
            <a:r>
              <a:rPr lang="en-US" sz="3900" b="1" dirty="0" smtClean="0">
                <a:latin typeface="Times New Roman" panose="02020603050405020304" pitchFamily="18" charset="0"/>
                <a:ea typeface="Calibri" panose="020F0502020204030204" pitchFamily="34" charset="0"/>
                <a:cs typeface="Times New Roman" panose="02020603050405020304" pitchFamily="18" charset="0"/>
              </a:rPr>
              <a:t>under a high tunnel </a:t>
            </a:r>
            <a:r>
              <a:rPr lang="en-US" sz="3900" b="1" dirty="0">
                <a:latin typeface="Times New Roman" panose="02020603050405020304" pitchFamily="18" charset="0"/>
                <a:ea typeface="Calibri" panose="020F0502020204030204" pitchFamily="34" charset="0"/>
                <a:cs typeface="Times New Roman" panose="02020603050405020304" pitchFamily="18" charset="0"/>
              </a:rPr>
              <a:t>with Ca and Mg amended organic media and alkaline irrigation for two planting dates.</a:t>
            </a:r>
            <a:endParaRPr lang="en-US" sz="39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28" name="Picture 4" descr="http://t3.gstatic.com/images?q=tbn:ANd9GcRV8UHHuGY0HDxUgkxysVLk-r8ryw2BRvJqCBRly-AsLx9Qvl2FH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3604" y="2844348"/>
            <a:ext cx="6984248" cy="3023484"/>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62"/>
          <p:cNvSpPr txBox="1"/>
          <p:nvPr/>
        </p:nvSpPr>
        <p:spPr>
          <a:xfrm>
            <a:off x="15111448" y="42105898"/>
            <a:ext cx="1051998" cy="400110"/>
          </a:xfrm>
          <a:prstGeom prst="rect">
            <a:avLst/>
          </a:prstGeom>
          <a:solidFill>
            <a:schemeClr val="accent1">
              <a:lumMod val="75000"/>
            </a:schemeClr>
          </a:solidFill>
        </p:spPr>
        <p:txBody>
          <a:bodyPr wrap="square" rtlCol="0">
            <a:spAutoFit/>
          </a:bodyPr>
          <a:lstStyle/>
          <a:p>
            <a:pPr algn="ctr"/>
            <a:r>
              <a:rPr lang="en-US" sz="2000" dirty="0" smtClean="0"/>
              <a:t>IS</a:t>
            </a:r>
            <a:endParaRPr lang="en-US" sz="2000" dirty="0"/>
          </a:p>
        </p:txBody>
      </p:sp>
      <p:graphicFrame>
        <p:nvGraphicFramePr>
          <p:cNvPr id="55" name="Table 54"/>
          <p:cNvGraphicFramePr>
            <a:graphicFrameLocks noGrp="1"/>
          </p:cNvGraphicFramePr>
          <p:nvPr>
            <p:extLst>
              <p:ext uri="{D42A27DB-BD31-4B8C-83A1-F6EECF244321}">
                <p14:modId xmlns:p14="http://schemas.microsoft.com/office/powerpoint/2010/main" val="637100507"/>
              </p:ext>
            </p:extLst>
          </p:nvPr>
        </p:nvGraphicFramePr>
        <p:xfrm>
          <a:off x="16163445" y="10154652"/>
          <a:ext cx="11791441" cy="3931691"/>
        </p:xfrm>
        <a:graphic>
          <a:graphicData uri="http://schemas.openxmlformats.org/drawingml/2006/table">
            <a:tbl>
              <a:tblPr firstRow="1" bandRow="1">
                <a:tableStyleId>{5C22544A-7EE6-4342-B048-85BDC9FD1C3A}</a:tableStyleId>
              </a:tblPr>
              <a:tblGrid>
                <a:gridCol w="2736751"/>
                <a:gridCol w="9054690"/>
              </a:tblGrid>
              <a:tr h="807401">
                <a:tc gridSpan="2">
                  <a:txBody>
                    <a:bodyPr/>
                    <a:lstStyle/>
                    <a:p>
                      <a:pPr algn="ctr"/>
                      <a:r>
                        <a:rPr lang="en-US" sz="4000" b="1" dirty="0" smtClean="0"/>
                        <a:t>Fall Crops</a:t>
                      </a:r>
                      <a:endParaRPr lang="en-US" sz="4000" b="1" dirty="0"/>
                    </a:p>
                  </a:txBody>
                  <a:tcPr/>
                </a:tc>
                <a:tc hMerge="1">
                  <a:txBody>
                    <a:bodyPr/>
                    <a:lstStyle/>
                    <a:p>
                      <a:endParaRPr lang="en-US" dirty="0"/>
                    </a:p>
                  </a:txBody>
                  <a:tcPr/>
                </a:tc>
              </a:tr>
              <a:tr h="807401">
                <a:tc>
                  <a:txBody>
                    <a:bodyPr/>
                    <a:lstStyle/>
                    <a:p>
                      <a:pPr algn="ctr"/>
                      <a:r>
                        <a:rPr lang="en-US" sz="4000" b="1" dirty="0" smtClean="0"/>
                        <a:t>Lettuce</a:t>
                      </a:r>
                      <a:endParaRPr lang="en-US" sz="4000" b="1" dirty="0"/>
                    </a:p>
                  </a:txBody>
                  <a:tcPr/>
                </a:tc>
                <a:tc>
                  <a:txBody>
                    <a:bodyPr/>
                    <a:lstStyle/>
                    <a:p>
                      <a:pPr algn="ctr"/>
                      <a:r>
                        <a:rPr lang="en-US" sz="4000" b="1" i="1" kern="1200" dirty="0" err="1" smtClean="0">
                          <a:solidFill>
                            <a:schemeClr val="dk1"/>
                          </a:solidFill>
                          <a:effectLst/>
                          <a:latin typeface="+mn-lt"/>
                          <a:ea typeface="+mn-ea"/>
                          <a:cs typeface="+mn-cs"/>
                        </a:rPr>
                        <a:t>Lactuca</a:t>
                      </a:r>
                      <a:r>
                        <a:rPr lang="en-US" sz="4000" b="1" i="1" kern="1200" dirty="0" smtClean="0">
                          <a:solidFill>
                            <a:schemeClr val="dk1"/>
                          </a:solidFill>
                          <a:effectLst/>
                          <a:latin typeface="+mn-lt"/>
                          <a:ea typeface="+mn-ea"/>
                          <a:cs typeface="+mn-cs"/>
                        </a:rPr>
                        <a:t> sativa</a:t>
                      </a:r>
                      <a:r>
                        <a:rPr lang="en-US" sz="4000" b="1" kern="1200" dirty="0" smtClean="0">
                          <a:solidFill>
                            <a:schemeClr val="dk1"/>
                          </a:solidFill>
                          <a:effectLst/>
                          <a:latin typeface="+mn-lt"/>
                          <a:ea typeface="+mn-ea"/>
                          <a:cs typeface="+mn-cs"/>
                        </a:rPr>
                        <a:t> ‘</a:t>
                      </a:r>
                      <a:r>
                        <a:rPr lang="en-US" sz="4000" b="1" kern="1200" dirty="0" err="1" smtClean="0">
                          <a:solidFill>
                            <a:schemeClr val="dk1"/>
                          </a:solidFill>
                          <a:effectLst/>
                          <a:latin typeface="+mn-lt"/>
                          <a:ea typeface="+mn-ea"/>
                          <a:cs typeface="+mn-cs"/>
                        </a:rPr>
                        <a:t>Oakleaf</a:t>
                      </a:r>
                      <a:r>
                        <a:rPr lang="en-US" sz="4000" b="1" kern="1200" dirty="0" smtClean="0">
                          <a:solidFill>
                            <a:schemeClr val="dk1"/>
                          </a:solidFill>
                          <a:effectLst/>
                          <a:latin typeface="+mn-lt"/>
                          <a:ea typeface="+mn-ea"/>
                          <a:cs typeface="+mn-cs"/>
                        </a:rPr>
                        <a:t>’</a:t>
                      </a:r>
                      <a:endParaRPr lang="en-US" sz="4000" b="1" dirty="0"/>
                    </a:p>
                  </a:txBody>
                  <a:tcPr/>
                </a:tc>
              </a:tr>
              <a:tr h="807401">
                <a:tc>
                  <a:txBody>
                    <a:bodyPr/>
                    <a:lstStyle/>
                    <a:p>
                      <a:pPr algn="ctr"/>
                      <a:r>
                        <a:rPr lang="en-US" sz="4000" b="1" dirty="0" smtClean="0"/>
                        <a:t>Cabbage</a:t>
                      </a:r>
                      <a:endParaRPr lang="en-US" sz="4000" b="1" dirty="0"/>
                    </a:p>
                  </a:txBody>
                  <a:tcPr/>
                </a:tc>
                <a:tc>
                  <a:txBody>
                    <a:bodyPr/>
                    <a:lstStyle/>
                    <a:p>
                      <a:pPr algn="ctr"/>
                      <a:r>
                        <a:rPr lang="en-US" sz="4000" b="1" i="1" kern="1200" dirty="0" smtClean="0">
                          <a:solidFill>
                            <a:schemeClr val="dk1"/>
                          </a:solidFill>
                          <a:effectLst/>
                          <a:latin typeface="+mn-lt"/>
                          <a:ea typeface="+mn-ea"/>
                          <a:cs typeface="+mn-cs"/>
                        </a:rPr>
                        <a:t>Brassica </a:t>
                      </a:r>
                      <a:r>
                        <a:rPr lang="en-US" sz="4000" b="1" i="1" kern="1200" dirty="0" err="1" smtClean="0">
                          <a:solidFill>
                            <a:schemeClr val="dk1"/>
                          </a:solidFill>
                          <a:effectLst/>
                          <a:latin typeface="+mn-lt"/>
                          <a:ea typeface="+mn-ea"/>
                          <a:cs typeface="+mn-cs"/>
                        </a:rPr>
                        <a:t>oleracea</a:t>
                      </a:r>
                      <a:r>
                        <a:rPr lang="en-US" sz="4000" b="1" kern="1200" dirty="0" smtClean="0">
                          <a:solidFill>
                            <a:schemeClr val="dk1"/>
                          </a:solidFill>
                          <a:effectLst/>
                          <a:latin typeface="+mn-lt"/>
                          <a:ea typeface="+mn-ea"/>
                          <a:cs typeface="+mn-cs"/>
                        </a:rPr>
                        <a:t> var. </a:t>
                      </a:r>
                      <a:r>
                        <a:rPr lang="en-US" sz="4000" b="1" kern="1200" dirty="0" err="1" smtClean="0">
                          <a:solidFill>
                            <a:schemeClr val="dk1"/>
                          </a:solidFill>
                          <a:effectLst/>
                          <a:latin typeface="+mn-lt"/>
                          <a:ea typeface="+mn-ea"/>
                          <a:cs typeface="+mn-cs"/>
                        </a:rPr>
                        <a:t>capitata</a:t>
                      </a:r>
                      <a:r>
                        <a:rPr lang="en-US" sz="4000" b="1" kern="1200" dirty="0" smtClean="0">
                          <a:solidFill>
                            <a:schemeClr val="dk1"/>
                          </a:solidFill>
                          <a:effectLst/>
                          <a:latin typeface="+mn-lt"/>
                          <a:ea typeface="+mn-ea"/>
                          <a:cs typeface="+mn-cs"/>
                        </a:rPr>
                        <a:t> ‘</a:t>
                      </a:r>
                      <a:r>
                        <a:rPr lang="en-US" sz="4000" b="1" kern="1200" dirty="0" err="1" smtClean="0">
                          <a:solidFill>
                            <a:schemeClr val="dk1"/>
                          </a:solidFill>
                          <a:effectLst/>
                          <a:latin typeface="+mn-lt"/>
                          <a:ea typeface="+mn-ea"/>
                          <a:cs typeface="+mn-cs"/>
                        </a:rPr>
                        <a:t>Earliana</a:t>
                      </a:r>
                      <a:r>
                        <a:rPr lang="en-US" sz="4000" b="1" kern="1200" dirty="0" smtClean="0">
                          <a:solidFill>
                            <a:schemeClr val="dk1"/>
                          </a:solidFill>
                          <a:effectLst/>
                          <a:latin typeface="+mn-lt"/>
                          <a:ea typeface="+mn-ea"/>
                          <a:cs typeface="+mn-cs"/>
                        </a:rPr>
                        <a:t>’</a:t>
                      </a:r>
                      <a:endParaRPr lang="en-US" sz="4000" b="1" dirty="0"/>
                    </a:p>
                  </a:txBody>
                  <a:tcPr/>
                </a:tc>
              </a:tr>
              <a:tr h="1509488">
                <a:tc>
                  <a:txBody>
                    <a:bodyPr/>
                    <a:lstStyle/>
                    <a:p>
                      <a:pPr algn="ctr"/>
                      <a:r>
                        <a:rPr lang="en-US" sz="4000" b="1" dirty="0" smtClean="0"/>
                        <a:t>Cauliflower</a:t>
                      </a:r>
                      <a:endParaRPr lang="en-US" sz="4000" b="1" dirty="0"/>
                    </a:p>
                  </a:txBody>
                  <a:tcPr/>
                </a:tc>
                <a:tc>
                  <a:txBody>
                    <a:bodyPr/>
                    <a:lstStyle/>
                    <a:p>
                      <a:pPr algn="ctr"/>
                      <a:r>
                        <a:rPr lang="en-US" sz="4000" b="1" i="1" kern="1200" dirty="0" smtClean="0">
                          <a:solidFill>
                            <a:schemeClr val="dk1"/>
                          </a:solidFill>
                          <a:effectLst/>
                          <a:latin typeface="+mn-lt"/>
                          <a:ea typeface="+mn-ea"/>
                          <a:cs typeface="+mn-cs"/>
                        </a:rPr>
                        <a:t>Brassica </a:t>
                      </a:r>
                      <a:r>
                        <a:rPr lang="en-US" sz="4000" b="1" i="1" kern="1200" dirty="0" err="1" smtClean="0">
                          <a:solidFill>
                            <a:schemeClr val="dk1"/>
                          </a:solidFill>
                          <a:effectLst/>
                          <a:latin typeface="+mn-lt"/>
                          <a:ea typeface="+mn-ea"/>
                          <a:cs typeface="+mn-cs"/>
                        </a:rPr>
                        <a:t>oleracea</a:t>
                      </a:r>
                      <a:r>
                        <a:rPr lang="en-US" sz="4000" b="1" i="1" kern="1200" dirty="0" smtClean="0">
                          <a:solidFill>
                            <a:schemeClr val="dk1"/>
                          </a:solidFill>
                          <a:effectLst/>
                          <a:latin typeface="+mn-lt"/>
                          <a:ea typeface="+mn-ea"/>
                          <a:cs typeface="+mn-cs"/>
                        </a:rPr>
                        <a:t> </a:t>
                      </a:r>
                      <a:r>
                        <a:rPr lang="en-US" sz="4000" b="1" kern="1200" dirty="0" smtClean="0">
                          <a:solidFill>
                            <a:schemeClr val="dk1"/>
                          </a:solidFill>
                          <a:effectLst/>
                          <a:latin typeface="+mn-lt"/>
                          <a:ea typeface="+mn-ea"/>
                          <a:cs typeface="+mn-cs"/>
                        </a:rPr>
                        <a:t>var. botrytis ‘</a:t>
                      </a:r>
                      <a:r>
                        <a:rPr lang="en-US" sz="4000" b="1" kern="1200" dirty="0" err="1" smtClean="0">
                          <a:solidFill>
                            <a:schemeClr val="dk1"/>
                          </a:solidFill>
                          <a:effectLst/>
                          <a:latin typeface="+mn-lt"/>
                          <a:ea typeface="+mn-ea"/>
                          <a:cs typeface="+mn-cs"/>
                        </a:rPr>
                        <a:t>SnowCrown</a:t>
                      </a:r>
                      <a:r>
                        <a:rPr lang="en-US" sz="4000" b="1" kern="1200" dirty="0" smtClean="0">
                          <a:solidFill>
                            <a:schemeClr val="dk1"/>
                          </a:solidFill>
                          <a:effectLst/>
                          <a:latin typeface="+mn-lt"/>
                          <a:ea typeface="+mn-ea"/>
                          <a:cs typeface="+mn-cs"/>
                        </a:rPr>
                        <a:t>’</a:t>
                      </a:r>
                      <a:endParaRPr lang="en-US" sz="4000" b="1" dirty="0"/>
                    </a:p>
                  </a:txBody>
                  <a:tcPr/>
                </a:tc>
              </a:tr>
            </a:tbl>
          </a:graphicData>
        </a:graphic>
      </p:graphicFrame>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107234" y="2685782"/>
            <a:ext cx="4875494" cy="3340616"/>
          </a:xfrm>
          <a:prstGeom prst="rect">
            <a:avLst/>
          </a:prstGeom>
        </p:spPr>
      </p:pic>
    </p:spTree>
    <p:extLst>
      <p:ext uri="{BB962C8B-B14F-4D97-AF65-F5344CB8AC3E}">
        <p14:creationId xmlns:p14="http://schemas.microsoft.com/office/powerpoint/2010/main" val="162958416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235</TotalTime>
  <Words>1565</Words>
  <Application>Microsoft Office PowerPoint</Application>
  <PresentationFormat>Custom</PresentationFormat>
  <Paragraphs>320</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Calcium and Magnesium Sources and Rates in Potting Media for Vegetable Production with Alkaline Irrigation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Bertrand</dc:creator>
  <cp:lastModifiedBy>Fontenot, Kathryn</cp:lastModifiedBy>
  <cp:revision>39</cp:revision>
  <dcterms:created xsi:type="dcterms:W3CDTF">2014-04-09T19:45:45Z</dcterms:created>
  <dcterms:modified xsi:type="dcterms:W3CDTF">2014-07-22T15:41:29Z</dcterms:modified>
</cp:coreProperties>
</file>