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20" autoAdjust="0"/>
  </p:normalViewPr>
  <p:slideViewPr>
    <p:cSldViewPr>
      <p:cViewPr>
        <p:scale>
          <a:sx n="50" d="100"/>
          <a:sy n="50" d="100"/>
        </p:scale>
        <p:origin x="-72" y="-7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896324559841255E-2"/>
          <c:y val="0.10160604396725575"/>
          <c:w val="0.89169081760598978"/>
          <c:h val="0.67485001645107778"/>
        </c:manualLayout>
      </c:layout>
      <c:barChart>
        <c:barDir val="col"/>
        <c:grouping val="clustered"/>
        <c:varyColors val="0"/>
        <c:ser>
          <c:idx val="0"/>
          <c:order val="0"/>
          <c:tx>
            <c:strRef>
              <c:f>Sheet1!$B$1</c:f>
              <c:strCache>
                <c:ptCount val="1"/>
                <c:pt idx="0">
                  <c:v>% Control Annual Bluegrass</c:v>
                </c:pt>
              </c:strCache>
            </c:strRef>
          </c:tx>
          <c:spPr>
            <a:solidFill>
              <a:schemeClr val="accent4">
                <a:lumMod val="60000"/>
                <a:lumOff val="40000"/>
              </a:schemeClr>
            </a:solidFill>
          </c:spPr>
          <c:invertIfNegative val="0"/>
          <c:cat>
            <c:strRef>
              <c:f>Sheet1!$A$2:$A$9</c:f>
              <c:strCache>
                <c:ptCount val="8"/>
                <c:pt idx="0">
                  <c:v>Kerb 1lb ai/ acre</c:v>
                </c:pt>
                <c:pt idx="1">
                  <c:v>Kerb 2 lb ai/acre</c:v>
                </c:pt>
                <c:pt idx="2">
                  <c:v>Plateau 2oz/acre</c:v>
                </c:pt>
                <c:pt idx="3">
                  <c:v>Plateau 4oz/acre</c:v>
                </c:pt>
                <c:pt idx="4">
                  <c:v>Plateau 6oz/acre</c:v>
                </c:pt>
                <c:pt idx="5">
                  <c:v>Pursuit 6oz/acre</c:v>
                </c:pt>
                <c:pt idx="6">
                  <c:v>Untreated Weed-Free Check</c:v>
                </c:pt>
                <c:pt idx="7">
                  <c:v>Untreated Check</c:v>
                </c:pt>
              </c:strCache>
            </c:strRef>
          </c:cat>
          <c:val>
            <c:numRef>
              <c:f>Sheet1!$B$2:$B$9</c:f>
              <c:numCache>
                <c:formatCode>General</c:formatCode>
                <c:ptCount val="8"/>
                <c:pt idx="0">
                  <c:v>96.3</c:v>
                </c:pt>
                <c:pt idx="1">
                  <c:v>100</c:v>
                </c:pt>
                <c:pt idx="2">
                  <c:v>92.5</c:v>
                </c:pt>
                <c:pt idx="3">
                  <c:v>100</c:v>
                </c:pt>
                <c:pt idx="4">
                  <c:v>100</c:v>
                </c:pt>
                <c:pt idx="5">
                  <c:v>100</c:v>
                </c:pt>
                <c:pt idx="6">
                  <c:v>63.8</c:v>
                </c:pt>
                <c:pt idx="7">
                  <c:v>0</c:v>
                </c:pt>
              </c:numCache>
            </c:numRef>
          </c:val>
        </c:ser>
        <c:ser>
          <c:idx val="1"/>
          <c:order val="1"/>
          <c:tx>
            <c:strRef>
              <c:f>Sheet1!$C$1</c:f>
              <c:strCache>
                <c:ptCount val="1"/>
                <c:pt idx="0">
                  <c:v>% Control Swinecress</c:v>
                </c:pt>
              </c:strCache>
            </c:strRef>
          </c:tx>
          <c:spPr>
            <a:solidFill>
              <a:srgbClr val="FFC000"/>
            </a:solidFill>
          </c:spPr>
          <c:invertIfNegative val="0"/>
          <c:cat>
            <c:strRef>
              <c:f>Sheet1!$A$2:$A$9</c:f>
              <c:strCache>
                <c:ptCount val="8"/>
                <c:pt idx="0">
                  <c:v>Kerb 1lb ai/ acre</c:v>
                </c:pt>
                <c:pt idx="1">
                  <c:v>Kerb 2 lb ai/acre</c:v>
                </c:pt>
                <c:pt idx="2">
                  <c:v>Plateau 2oz/acre</c:v>
                </c:pt>
                <c:pt idx="3">
                  <c:v>Plateau 4oz/acre</c:v>
                </c:pt>
                <c:pt idx="4">
                  <c:v>Plateau 6oz/acre</c:v>
                </c:pt>
                <c:pt idx="5">
                  <c:v>Pursuit 6oz/acre</c:v>
                </c:pt>
                <c:pt idx="6">
                  <c:v>Untreated Weed-Free Check</c:v>
                </c:pt>
                <c:pt idx="7">
                  <c:v>Untreated Check</c:v>
                </c:pt>
              </c:strCache>
            </c:strRef>
          </c:cat>
          <c:val>
            <c:numRef>
              <c:f>Sheet1!$C$2:$C$9</c:f>
              <c:numCache>
                <c:formatCode>General</c:formatCode>
                <c:ptCount val="8"/>
                <c:pt idx="0">
                  <c:v>71.3</c:v>
                </c:pt>
                <c:pt idx="1">
                  <c:v>82.5</c:v>
                </c:pt>
                <c:pt idx="2">
                  <c:v>91.3</c:v>
                </c:pt>
                <c:pt idx="3">
                  <c:v>100</c:v>
                </c:pt>
                <c:pt idx="4">
                  <c:v>77.5</c:v>
                </c:pt>
                <c:pt idx="5">
                  <c:v>100</c:v>
                </c:pt>
                <c:pt idx="6">
                  <c:v>47.5</c:v>
                </c:pt>
                <c:pt idx="7">
                  <c:v>0</c:v>
                </c:pt>
              </c:numCache>
            </c:numRef>
          </c:val>
        </c:ser>
        <c:dLbls>
          <c:showLegendKey val="0"/>
          <c:showVal val="0"/>
          <c:showCatName val="0"/>
          <c:showSerName val="0"/>
          <c:showPercent val="0"/>
          <c:showBubbleSize val="0"/>
        </c:dLbls>
        <c:gapWidth val="150"/>
        <c:axId val="131397120"/>
        <c:axId val="131398656"/>
      </c:barChart>
      <c:catAx>
        <c:axId val="131397120"/>
        <c:scaling>
          <c:orientation val="minMax"/>
        </c:scaling>
        <c:delete val="0"/>
        <c:axPos val="b"/>
        <c:majorTickMark val="out"/>
        <c:minorTickMark val="none"/>
        <c:tickLblPos val="nextTo"/>
        <c:txPr>
          <a:bodyPr/>
          <a:lstStyle/>
          <a:p>
            <a:pPr>
              <a:defRPr b="1"/>
            </a:pPr>
            <a:endParaRPr lang="en-US"/>
          </a:p>
        </c:txPr>
        <c:crossAx val="131398656"/>
        <c:crosses val="autoZero"/>
        <c:auto val="1"/>
        <c:lblAlgn val="ctr"/>
        <c:lblOffset val="100"/>
        <c:noMultiLvlLbl val="0"/>
      </c:catAx>
      <c:valAx>
        <c:axId val="131398656"/>
        <c:scaling>
          <c:orientation val="minMax"/>
          <c:max val="100"/>
        </c:scaling>
        <c:delete val="0"/>
        <c:axPos val="l"/>
        <c:majorGridlines/>
        <c:numFmt formatCode="General" sourceLinked="1"/>
        <c:majorTickMark val="out"/>
        <c:minorTickMark val="none"/>
        <c:tickLblPos val="nextTo"/>
        <c:txPr>
          <a:bodyPr/>
          <a:lstStyle/>
          <a:p>
            <a:pPr>
              <a:defRPr b="1"/>
            </a:pPr>
            <a:endParaRPr lang="en-US"/>
          </a:p>
        </c:txPr>
        <c:crossAx val="131397120"/>
        <c:crosses val="autoZero"/>
        <c:crossBetween val="between"/>
      </c:valAx>
    </c:plotArea>
    <c:legend>
      <c:legendPos val="r"/>
      <c:layout>
        <c:manualLayout>
          <c:xMode val="edge"/>
          <c:yMode val="edge"/>
          <c:x val="7.9560091753236722E-2"/>
          <c:y val="0.91444612682147175"/>
          <c:w val="0.90410003896571756"/>
          <c:h val="8.2166298190088041E-2"/>
        </c:manualLayout>
      </c:layout>
      <c:overlay val="0"/>
      <c:txPr>
        <a:bodyPr/>
        <a:lstStyle/>
        <a:p>
          <a:pPr>
            <a:defRPr b="1"/>
          </a:pPr>
          <a:endParaRPr lang="en-US"/>
        </a:p>
      </c:txPr>
    </c:legend>
    <c:plotVisOnly val="1"/>
    <c:dispBlanksAs val="gap"/>
    <c:showDLblsOverMax val="0"/>
  </c:chart>
  <c:spPr>
    <a:solidFill>
      <a:schemeClr val="accent3">
        <a:lumMod val="60000"/>
        <a:lumOff val="40000"/>
      </a:schemeClr>
    </a:solid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15332979565438"/>
          <c:y val="9.4052233855383457E-2"/>
          <c:w val="0.81839262519006095"/>
          <c:h val="0.66812242800303911"/>
        </c:manualLayout>
      </c:layout>
      <c:barChart>
        <c:barDir val="col"/>
        <c:grouping val="clustered"/>
        <c:varyColors val="0"/>
        <c:ser>
          <c:idx val="0"/>
          <c:order val="0"/>
          <c:tx>
            <c:strRef>
              <c:f>Sheet1!$B$1</c:f>
              <c:strCache>
                <c:ptCount val="1"/>
                <c:pt idx="0">
                  <c:v>Fresh Weight (g)</c:v>
                </c:pt>
              </c:strCache>
            </c:strRef>
          </c:tx>
          <c:spPr>
            <a:solidFill>
              <a:srgbClr val="FFC000"/>
            </a:solidFill>
          </c:spPr>
          <c:invertIfNegative val="0"/>
          <c:cat>
            <c:strRef>
              <c:f>Sheet1!$A$2:$A$9</c:f>
              <c:strCache>
                <c:ptCount val="8"/>
                <c:pt idx="0">
                  <c:v>Kerb 1lb ai/ acre</c:v>
                </c:pt>
                <c:pt idx="1">
                  <c:v>Kerb 2lb ai/ acre</c:v>
                </c:pt>
                <c:pt idx="2">
                  <c:v>Plateau 2oz/ acre</c:v>
                </c:pt>
                <c:pt idx="3">
                  <c:v>Plateau 4oz/ acre</c:v>
                </c:pt>
                <c:pt idx="4">
                  <c:v>Plateau 6oz/ acre</c:v>
                </c:pt>
                <c:pt idx="5">
                  <c:v>Pursuit 6oz/acre</c:v>
                </c:pt>
                <c:pt idx="6">
                  <c:v>Untreated Weed-Free Check</c:v>
                </c:pt>
                <c:pt idx="7">
                  <c:v>Untreated Check</c:v>
                </c:pt>
              </c:strCache>
            </c:strRef>
          </c:cat>
          <c:val>
            <c:numRef>
              <c:f>Sheet1!$B$2:$B$9</c:f>
              <c:numCache>
                <c:formatCode>General</c:formatCode>
                <c:ptCount val="8"/>
                <c:pt idx="0">
                  <c:v>3519</c:v>
                </c:pt>
                <c:pt idx="1">
                  <c:v>3584</c:v>
                </c:pt>
                <c:pt idx="2">
                  <c:v>888</c:v>
                </c:pt>
                <c:pt idx="3">
                  <c:v>463</c:v>
                </c:pt>
                <c:pt idx="4">
                  <c:v>263</c:v>
                </c:pt>
                <c:pt idx="5">
                  <c:v>877</c:v>
                </c:pt>
                <c:pt idx="6">
                  <c:v>2358</c:v>
                </c:pt>
                <c:pt idx="7">
                  <c:v>576</c:v>
                </c:pt>
              </c:numCache>
            </c:numRef>
          </c:val>
        </c:ser>
        <c:dLbls>
          <c:showLegendKey val="0"/>
          <c:showVal val="0"/>
          <c:showCatName val="0"/>
          <c:showSerName val="0"/>
          <c:showPercent val="0"/>
          <c:showBubbleSize val="0"/>
        </c:dLbls>
        <c:gapWidth val="150"/>
        <c:axId val="131570688"/>
        <c:axId val="131609344"/>
      </c:barChart>
      <c:catAx>
        <c:axId val="131570688"/>
        <c:scaling>
          <c:orientation val="minMax"/>
        </c:scaling>
        <c:delete val="0"/>
        <c:axPos val="b"/>
        <c:majorTickMark val="out"/>
        <c:minorTickMark val="none"/>
        <c:tickLblPos val="nextTo"/>
        <c:txPr>
          <a:bodyPr/>
          <a:lstStyle/>
          <a:p>
            <a:pPr>
              <a:defRPr b="1"/>
            </a:pPr>
            <a:endParaRPr lang="en-US"/>
          </a:p>
        </c:txPr>
        <c:crossAx val="131609344"/>
        <c:crosses val="autoZero"/>
        <c:auto val="1"/>
        <c:lblAlgn val="ctr"/>
        <c:lblOffset val="100"/>
        <c:noMultiLvlLbl val="0"/>
      </c:catAx>
      <c:valAx>
        <c:axId val="131609344"/>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31570688"/>
        <c:crosses val="autoZero"/>
        <c:crossBetween val="between"/>
      </c:valAx>
    </c:plotArea>
    <c:plotVisOnly val="1"/>
    <c:dispBlanksAs val="gap"/>
    <c:showDLblsOverMax val="0"/>
  </c:chart>
  <c:spPr>
    <a:solidFill>
      <a:schemeClr val="accent3">
        <a:lumMod val="60000"/>
        <a:lumOff val="40000"/>
      </a:schemeClr>
    </a:solidFill>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0.09175</cdr:y>
    </cdr:from>
    <cdr:to>
      <cdr:x>0.04112</cdr:x>
      <cdr:y>0.83334</cdr:y>
    </cdr:to>
    <cdr:sp macro="" textlink="">
      <cdr:nvSpPr>
        <cdr:cNvPr id="2" name="TextBox 1"/>
        <cdr:cNvSpPr txBox="1"/>
      </cdr:nvSpPr>
      <cdr:spPr>
        <a:xfrm xmlns:a="http://schemas.openxmlformats.org/drawingml/2006/main">
          <a:off x="0" y="687949"/>
          <a:ext cx="457200" cy="556045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2800" b="1" dirty="0" smtClean="0"/>
            <a:t>Percent  Control of Weeds</a:t>
          </a:r>
          <a:endParaRPr lang="en-US" sz="2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0.02655</cdr:x>
      <cdr:y>0.0652</cdr:y>
    </cdr:from>
    <cdr:to>
      <cdr:x>0.08101</cdr:x>
      <cdr:y>0.86739</cdr:y>
    </cdr:to>
    <cdr:sp macro="" textlink="">
      <cdr:nvSpPr>
        <cdr:cNvPr id="2" name="TextBox 1"/>
        <cdr:cNvSpPr txBox="1"/>
      </cdr:nvSpPr>
      <cdr:spPr>
        <a:xfrm xmlns:a="http://schemas.openxmlformats.org/drawingml/2006/main">
          <a:off x="297180" y="452084"/>
          <a:ext cx="609600" cy="5562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2800" b="1" dirty="0" smtClean="0"/>
            <a:t>Fresh Weight in (g)</a:t>
          </a:r>
          <a:endParaRPr lang="en-US" sz="28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69455-EE13-4F0F-A0D7-3728A1A10FCC}"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188254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69455-EE13-4F0F-A0D7-3728A1A10FCC}"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163261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69455-EE13-4F0F-A0D7-3728A1A10FCC}"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268459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69455-EE13-4F0F-A0D7-3728A1A10FCC}"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393674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69455-EE13-4F0F-A0D7-3728A1A10FCC}"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344146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69455-EE13-4F0F-A0D7-3728A1A10FCC}"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53288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69455-EE13-4F0F-A0D7-3728A1A10FCC}" type="datetimeFigureOut">
              <a:rPr lang="en-US" smtClean="0"/>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34193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69455-EE13-4F0F-A0D7-3728A1A10FCC}" type="datetimeFigureOut">
              <a:rPr lang="en-US" smtClean="0"/>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111474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69455-EE13-4F0F-A0D7-3728A1A10FCC}" type="datetimeFigureOut">
              <a:rPr lang="en-US" smtClean="0"/>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369384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69455-EE13-4F0F-A0D7-3728A1A10FCC}"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181369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69455-EE13-4F0F-A0D7-3728A1A10FCC}"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AEAC-90F0-4DE7-987F-7094E754D752}" type="slidenum">
              <a:rPr lang="en-US" smtClean="0"/>
              <a:t>‹#›</a:t>
            </a:fld>
            <a:endParaRPr lang="en-US"/>
          </a:p>
        </p:txBody>
      </p:sp>
    </p:spTree>
    <p:extLst>
      <p:ext uri="{BB962C8B-B14F-4D97-AF65-F5344CB8AC3E}">
        <p14:creationId xmlns:p14="http://schemas.microsoft.com/office/powerpoint/2010/main" val="42642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D269455-EE13-4F0F-A0D7-3728A1A10FCC}" type="datetimeFigureOut">
              <a:rPr lang="en-US" smtClean="0"/>
              <a:t>7/22/2014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AEAAEAC-90F0-4DE7-987F-7094E754D752}" type="slidenum">
              <a:rPr lang="en-US" smtClean="0"/>
              <a:t>‹#›</a:t>
            </a:fld>
            <a:endParaRPr lang="en-US"/>
          </a:p>
        </p:txBody>
      </p:sp>
    </p:spTree>
    <p:extLst>
      <p:ext uri="{BB962C8B-B14F-4D97-AF65-F5344CB8AC3E}">
        <p14:creationId xmlns:p14="http://schemas.microsoft.com/office/powerpoint/2010/main" val="511263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87250"/>
            <a:ext cx="42367200" cy="2800767"/>
          </a:xfrm>
          <a:prstGeom prst="rect">
            <a:avLst/>
          </a:prstGeom>
          <a:noFill/>
        </p:spPr>
        <p:txBody>
          <a:bodyPr wrap="square" rtlCol="0">
            <a:spAutoFit/>
          </a:bodyPr>
          <a:lstStyle/>
          <a:p>
            <a:pPr algn="ctr"/>
            <a:r>
              <a:rPr lang="en-US" sz="8800" b="1" dirty="0"/>
              <a:t>An Investigation of Weed Suppression Using Various Pre-Emergent Herbicide Treatments on a Direct-Seeded, Field-Grown Leaf </a:t>
            </a:r>
            <a:r>
              <a:rPr lang="en-US" sz="8800" b="1" dirty="0" smtClean="0"/>
              <a:t>Lettuce </a:t>
            </a:r>
            <a:r>
              <a:rPr lang="en-US" sz="8800" b="1" dirty="0"/>
              <a:t>Crop</a:t>
            </a:r>
          </a:p>
        </p:txBody>
      </p:sp>
      <p:sp>
        <p:nvSpPr>
          <p:cNvPr id="5" name="TextBox 4"/>
          <p:cNvSpPr txBox="1"/>
          <p:nvPr/>
        </p:nvSpPr>
        <p:spPr>
          <a:xfrm>
            <a:off x="622433" y="7404027"/>
            <a:ext cx="14769967" cy="4708981"/>
          </a:xfrm>
          <a:prstGeom prst="rect">
            <a:avLst/>
          </a:prstGeom>
          <a:solidFill>
            <a:schemeClr val="accent3">
              <a:lumMod val="60000"/>
              <a:lumOff val="40000"/>
            </a:schemeClr>
          </a:solidFill>
        </p:spPr>
        <p:txBody>
          <a:bodyPr wrap="square" rtlCol="0">
            <a:spAutoFit/>
          </a:bodyPr>
          <a:lstStyle/>
          <a:p>
            <a:r>
              <a:rPr lang="en-US" sz="2000" dirty="0" smtClean="0"/>
              <a:t>Commercial </a:t>
            </a:r>
            <a:r>
              <a:rPr lang="en-US" sz="2000" dirty="0"/>
              <a:t>lettuce producers struggle with weed control in direct-seeded fields. Pre-emergent herbicides with the ability to control weeds without injuring the crop would be beneficial to producers. In this study, ‘Green Salad Bowl’ leaf lettuce was seeded into plots arranged in a randomized complete block with 4 replications three days prior to pre-emergent herbicide application. Precision single row push seeders were used to direct seed the crop. Plot size was 4 rows totaling 16 </a:t>
            </a:r>
            <a:r>
              <a:rPr lang="en-US" sz="2000" dirty="0" err="1"/>
              <a:t>ft</a:t>
            </a:r>
            <a:r>
              <a:rPr lang="en-US" sz="2000" dirty="0"/>
              <a:t> x 20 ft. The 2 center rows were used to collect data.  Eight treatments were evaluated for their potential weed control without suppression of lettuce growth. Treatments included: Pronamide at 1lb/A and 2lb/A rates. Pronamide is currently </a:t>
            </a:r>
            <a:r>
              <a:rPr lang="en-US" sz="2000" dirty="0" smtClean="0"/>
              <a:t>labeled </a:t>
            </a:r>
            <a:r>
              <a:rPr lang="en-US" sz="2000" dirty="0"/>
              <a:t>for use in leaf lettuce production. Non-labeled herbicides were also evaluated, including Imazapic at 2oz/A, 4oz/A </a:t>
            </a:r>
            <a:r>
              <a:rPr lang="en-US" sz="2000" dirty="0" smtClean="0"/>
              <a:t>and </a:t>
            </a:r>
            <a:r>
              <a:rPr lang="en-US" sz="2000" dirty="0"/>
              <a:t>6oz/A rates and Imazethapyr at 6 fluid </a:t>
            </a:r>
            <a:r>
              <a:rPr lang="en-US" sz="2000" dirty="0" err="1"/>
              <a:t>oz</a:t>
            </a:r>
            <a:r>
              <a:rPr lang="en-US" sz="2000" dirty="0"/>
              <a:t>/A rate. An untreated weed-free check was maintained by weekly cultivation and an untreated check receiving no cultivation served as a control treatment. Herbicides were sprayed at the listed rates with a CO</a:t>
            </a:r>
            <a:r>
              <a:rPr lang="en-US" sz="2000" baseline="-25000" dirty="0"/>
              <a:t>2</a:t>
            </a:r>
            <a:r>
              <a:rPr lang="en-US" sz="2000" dirty="0"/>
              <a:t> backpack sprayer delivering 15 GPA. </a:t>
            </a:r>
            <a:r>
              <a:rPr lang="en-US" sz="2000" dirty="0" smtClean="0"/>
              <a:t>Throughout </a:t>
            </a:r>
            <a:r>
              <a:rPr lang="en-US" sz="2000" dirty="0"/>
              <a:t>the 78d study, lettuce germination rates and heights were recorded. Final lettuce fresh and dry weight was collected and statistically analyzed. Data were subjected to analysis of variance (P=0.05) and means were separated using Fisher’s LSD. Plots treated with Pronamide at the 1lb/A rate and 2lb/A rate and the untreated weed-free check produced significantly more fresh and dry tissue weight than all other treatments. Although lettuce germinated and grew in the Imazapic and Imazethapyr treated plots, growth was severely stunted. Preliminary results suggest that Imazapic and Imazethapyr not be considered for pre-emergent weed control in direct seeded leaf lettuce as weed control was sufficient but lettuce growth was severely stunted. Additional research in a second season is warranted. </a:t>
            </a:r>
          </a:p>
        </p:txBody>
      </p:sp>
      <p:sp>
        <p:nvSpPr>
          <p:cNvPr id="8" name="TextBox 7"/>
          <p:cNvSpPr txBox="1"/>
          <p:nvPr/>
        </p:nvSpPr>
        <p:spPr>
          <a:xfrm>
            <a:off x="76200" y="3548175"/>
            <a:ext cx="42367200" cy="2062103"/>
          </a:xfrm>
          <a:prstGeom prst="rect">
            <a:avLst/>
          </a:prstGeom>
          <a:noFill/>
        </p:spPr>
        <p:txBody>
          <a:bodyPr wrap="square" rtlCol="0">
            <a:spAutoFit/>
          </a:bodyPr>
          <a:lstStyle/>
          <a:p>
            <a:pPr algn="ctr"/>
            <a:r>
              <a:rPr lang="en-US" sz="4800" b="1" dirty="0" smtClean="0"/>
              <a:t>Kathryn K. Fontenot</a:t>
            </a:r>
            <a:r>
              <a:rPr lang="en-US" sz="4800" b="1" baseline="30000" dirty="0" smtClean="0"/>
              <a:t>1</a:t>
            </a:r>
            <a:r>
              <a:rPr lang="en-US" sz="4800" b="1" dirty="0" smtClean="0"/>
              <a:t>, Ron E. Strahan</a:t>
            </a:r>
            <a:r>
              <a:rPr lang="en-US" sz="4800" b="1" baseline="30000" dirty="0" smtClean="0"/>
              <a:t>2</a:t>
            </a:r>
            <a:r>
              <a:rPr lang="en-US" sz="4800" b="1" dirty="0" smtClean="0"/>
              <a:t>, Tara P. Smith</a:t>
            </a:r>
            <a:r>
              <a:rPr lang="en-US" sz="4800" b="1" baseline="30000" dirty="0" smtClean="0"/>
              <a:t>2*</a:t>
            </a:r>
            <a:r>
              <a:rPr lang="en-US" sz="4800" b="1" dirty="0" smtClean="0"/>
              <a:t>, Charles E. Johnson</a:t>
            </a:r>
            <a:r>
              <a:rPr lang="en-US" sz="4800" b="1" baseline="30000" dirty="0" smtClean="0"/>
              <a:t>3</a:t>
            </a:r>
            <a:r>
              <a:rPr lang="en-US" sz="4800" b="1" dirty="0" smtClean="0"/>
              <a:t> Robert Williams</a:t>
            </a:r>
            <a:r>
              <a:rPr lang="en-US" sz="4800" b="1" baseline="30000" dirty="0" smtClean="0"/>
              <a:t>4</a:t>
            </a:r>
            <a:r>
              <a:rPr lang="en-US" sz="4800" b="1" dirty="0" smtClean="0"/>
              <a:t>, Mavis Finger</a:t>
            </a:r>
            <a:r>
              <a:rPr lang="en-US" sz="4800" b="1" baseline="30000" dirty="0" smtClean="0"/>
              <a:t>4*</a:t>
            </a:r>
          </a:p>
          <a:p>
            <a:pPr algn="ctr"/>
            <a:r>
              <a:rPr lang="en-US" sz="4000" b="1" baseline="30000" dirty="0" smtClean="0"/>
              <a:t>1</a:t>
            </a:r>
            <a:r>
              <a:rPr lang="en-US" sz="4000" b="1" dirty="0" smtClean="0"/>
              <a:t>Assistant Professor, </a:t>
            </a:r>
            <a:r>
              <a:rPr lang="en-US" sz="4000" b="1" baseline="30000" dirty="0" smtClean="0"/>
              <a:t>2</a:t>
            </a:r>
            <a:r>
              <a:rPr lang="en-US" sz="4000" b="1" dirty="0" smtClean="0"/>
              <a:t>Associate Professor, </a:t>
            </a:r>
            <a:r>
              <a:rPr lang="en-US" sz="4000" b="1" baseline="30000" dirty="0" smtClean="0"/>
              <a:t>3</a:t>
            </a:r>
            <a:r>
              <a:rPr lang="en-US" sz="4000" b="1" dirty="0" smtClean="0"/>
              <a:t>Professor, </a:t>
            </a:r>
            <a:r>
              <a:rPr lang="en-US" sz="4000" b="1" baseline="30000" dirty="0" smtClean="0"/>
              <a:t>4</a:t>
            </a:r>
            <a:r>
              <a:rPr lang="en-US" sz="4000" b="1" dirty="0" smtClean="0"/>
              <a:t>Extension Associates</a:t>
            </a:r>
          </a:p>
          <a:p>
            <a:pPr algn="ctr"/>
            <a:r>
              <a:rPr lang="en-US" sz="4000" b="1" dirty="0" smtClean="0"/>
              <a:t>School of Plant, Environmental and Soil Sciences 155 JC Miller Hall Baton Rouge, La 70803     *Sweet Potato Research Station 130 Sweet Potato Road, Chase, La 71324  </a:t>
            </a:r>
          </a:p>
        </p:txBody>
      </p:sp>
      <p:graphicFrame>
        <p:nvGraphicFramePr>
          <p:cNvPr id="9" name="Table 8"/>
          <p:cNvGraphicFramePr>
            <a:graphicFrameLocks noGrp="1"/>
          </p:cNvGraphicFramePr>
          <p:nvPr>
            <p:extLst>
              <p:ext uri="{D42A27DB-BD31-4B8C-83A1-F6EECF244321}">
                <p14:modId xmlns:p14="http://schemas.microsoft.com/office/powerpoint/2010/main" val="2642125770"/>
              </p:ext>
            </p:extLst>
          </p:nvPr>
        </p:nvGraphicFramePr>
        <p:xfrm>
          <a:off x="18127980" y="7532631"/>
          <a:ext cx="11125200" cy="7324374"/>
        </p:xfrm>
        <a:graphic>
          <a:graphicData uri="http://schemas.openxmlformats.org/drawingml/2006/table">
            <a:tbl>
              <a:tblPr>
                <a:tableStyleId>{5C22544A-7EE6-4342-B048-85BDC9FD1C3A}</a:tableStyleId>
              </a:tblPr>
              <a:tblGrid>
                <a:gridCol w="6685327"/>
                <a:gridCol w="4439873"/>
              </a:tblGrid>
              <a:tr h="806604">
                <a:tc>
                  <a:txBody>
                    <a:bodyPr/>
                    <a:lstStyle/>
                    <a:p>
                      <a:pPr marL="0" marR="0" algn="ctr">
                        <a:lnSpc>
                          <a:spcPct val="115000"/>
                        </a:lnSpc>
                        <a:spcBef>
                          <a:spcPts val="0"/>
                        </a:spcBef>
                        <a:spcAft>
                          <a:spcPts val="0"/>
                        </a:spcAft>
                      </a:pPr>
                      <a:r>
                        <a:rPr lang="en-US" sz="3600" b="1" u="sng" dirty="0" smtClean="0">
                          <a:effectLst/>
                          <a:latin typeface="Calibri"/>
                          <a:ea typeface="Times New Roman"/>
                          <a:cs typeface="Times New Roman"/>
                        </a:rPr>
                        <a:t>HERBICIDE</a:t>
                      </a:r>
                      <a:endParaRPr lang="en-US" sz="3600" b="1" u="sng" dirty="0">
                        <a:effectLst/>
                        <a:latin typeface="Calibri"/>
                        <a:ea typeface="Times New Roman"/>
                        <a:cs typeface="Times New Roman"/>
                      </a:endParaRPr>
                    </a:p>
                  </a:txBody>
                  <a:tcPr marL="17780" marR="17780" marT="0" marB="0" anchor="ctr">
                    <a:solidFill>
                      <a:srgbClr val="FFC000"/>
                    </a:solidFill>
                  </a:tcPr>
                </a:tc>
                <a:tc>
                  <a:txBody>
                    <a:bodyPr/>
                    <a:lstStyle/>
                    <a:p>
                      <a:pPr marL="0" marR="0" algn="ctr">
                        <a:lnSpc>
                          <a:spcPct val="115000"/>
                        </a:lnSpc>
                        <a:spcBef>
                          <a:spcPts val="0"/>
                        </a:spcBef>
                        <a:spcAft>
                          <a:spcPts val="0"/>
                        </a:spcAft>
                      </a:pPr>
                      <a:r>
                        <a:rPr lang="en-US" sz="3600" b="1" u="sng" dirty="0" smtClean="0">
                          <a:effectLst/>
                          <a:latin typeface="Calibri"/>
                          <a:ea typeface="Times New Roman"/>
                          <a:cs typeface="Times New Roman"/>
                        </a:rPr>
                        <a:t>RATE</a:t>
                      </a:r>
                      <a:endParaRPr lang="en-US" sz="3600" b="1" u="sng" dirty="0">
                        <a:effectLst/>
                        <a:latin typeface="Calibri"/>
                        <a:ea typeface="Times New Roman"/>
                        <a:cs typeface="Times New Roman"/>
                      </a:endParaRPr>
                    </a:p>
                  </a:txBody>
                  <a:tcPr marL="17780" marR="17780" marT="0" marB="0" anchor="ctr">
                    <a:solidFill>
                      <a:srgbClr val="FFC000"/>
                    </a:solidFill>
                  </a:tcPr>
                </a:tc>
              </a:tr>
              <a:tr h="806604">
                <a:tc>
                  <a:txBody>
                    <a:bodyPr/>
                    <a:lstStyle/>
                    <a:p>
                      <a:pPr marL="0" marR="0" algn="ctr">
                        <a:lnSpc>
                          <a:spcPct val="115000"/>
                        </a:lnSpc>
                        <a:spcBef>
                          <a:spcPts val="0"/>
                        </a:spcBef>
                        <a:spcAft>
                          <a:spcPts val="0"/>
                        </a:spcAft>
                      </a:pPr>
                      <a:r>
                        <a:rPr lang="en-US" sz="3600" b="1" dirty="0">
                          <a:effectLst/>
                        </a:rPr>
                        <a:t>Kerb</a:t>
                      </a:r>
                      <a:endParaRPr lang="en-US" sz="3600" b="1" dirty="0">
                        <a:effectLst/>
                        <a:latin typeface="Calibri"/>
                        <a:ea typeface="Times New Roman"/>
                        <a:cs typeface="Times New Roman"/>
                      </a:endParaRPr>
                    </a:p>
                  </a:txBody>
                  <a:tcPr marL="17780" marR="17780" marT="0" marB="0" anchor="ctr">
                    <a:solidFill>
                      <a:srgbClr val="FFC000"/>
                    </a:solidFill>
                  </a:tcPr>
                </a:tc>
                <a:tc>
                  <a:txBody>
                    <a:bodyPr/>
                    <a:lstStyle/>
                    <a:p>
                      <a:pPr marL="0" marR="0" algn="ctr">
                        <a:lnSpc>
                          <a:spcPct val="115000"/>
                        </a:lnSpc>
                        <a:spcBef>
                          <a:spcPts val="0"/>
                        </a:spcBef>
                        <a:spcAft>
                          <a:spcPts val="0"/>
                        </a:spcAft>
                      </a:pPr>
                      <a:r>
                        <a:rPr lang="en-US" sz="3600" b="1" dirty="0" smtClean="0">
                          <a:effectLst/>
                        </a:rPr>
                        <a:t>1 LB AI/A</a:t>
                      </a:r>
                      <a:endParaRPr lang="en-US" sz="3600" b="1" dirty="0">
                        <a:effectLst/>
                        <a:latin typeface="Calibri"/>
                        <a:ea typeface="Times New Roman"/>
                        <a:cs typeface="Times New Roman"/>
                      </a:endParaRPr>
                    </a:p>
                  </a:txBody>
                  <a:tcPr marL="17780" marR="17780" marT="0" marB="0" anchor="ctr">
                    <a:solidFill>
                      <a:srgbClr val="FFC000"/>
                    </a:solidFill>
                  </a:tcPr>
                </a:tc>
              </a:tr>
              <a:tr h="806604">
                <a:tc>
                  <a:txBody>
                    <a:bodyPr/>
                    <a:lstStyle/>
                    <a:p>
                      <a:pPr marL="0" marR="0" algn="ctr">
                        <a:lnSpc>
                          <a:spcPct val="115000"/>
                        </a:lnSpc>
                        <a:spcBef>
                          <a:spcPts val="0"/>
                        </a:spcBef>
                        <a:spcAft>
                          <a:spcPts val="0"/>
                        </a:spcAft>
                      </a:pPr>
                      <a:r>
                        <a:rPr lang="en-US" sz="3600" b="1" dirty="0">
                          <a:effectLst/>
                        </a:rPr>
                        <a:t>Kerb</a:t>
                      </a:r>
                      <a:endParaRPr lang="en-US" sz="3600" b="1" dirty="0">
                        <a:effectLst/>
                        <a:latin typeface="Calibri"/>
                        <a:ea typeface="Times New Roman"/>
                        <a:cs typeface="Times New Roman"/>
                      </a:endParaRPr>
                    </a:p>
                  </a:txBody>
                  <a:tcPr marL="17780" marR="17780" marT="0" marB="0" anchor="ctr">
                    <a:solidFill>
                      <a:srgbClr val="FFC000"/>
                    </a:solidFill>
                  </a:tcPr>
                </a:tc>
                <a:tc>
                  <a:txBody>
                    <a:bodyPr/>
                    <a:lstStyle/>
                    <a:p>
                      <a:pPr marL="0" marR="0" algn="ctr">
                        <a:lnSpc>
                          <a:spcPct val="115000"/>
                        </a:lnSpc>
                        <a:spcBef>
                          <a:spcPts val="0"/>
                        </a:spcBef>
                        <a:spcAft>
                          <a:spcPts val="0"/>
                        </a:spcAft>
                      </a:pPr>
                      <a:r>
                        <a:rPr lang="en-US" sz="3600" b="1" dirty="0" smtClean="0">
                          <a:effectLst/>
                        </a:rPr>
                        <a:t>2 LB </a:t>
                      </a:r>
                      <a:r>
                        <a:rPr lang="en-US" sz="3600" b="1" dirty="0">
                          <a:effectLst/>
                        </a:rPr>
                        <a:t>AI/A</a:t>
                      </a:r>
                      <a:endParaRPr lang="en-US" sz="3600" b="1" dirty="0">
                        <a:effectLst/>
                        <a:latin typeface="Calibri"/>
                        <a:ea typeface="Times New Roman"/>
                        <a:cs typeface="Times New Roman"/>
                      </a:endParaRPr>
                    </a:p>
                  </a:txBody>
                  <a:tcPr marL="17780" marR="17780" marT="0" marB="0" anchor="ctr">
                    <a:solidFill>
                      <a:srgbClr val="FFC000"/>
                    </a:solidFill>
                  </a:tcPr>
                </a:tc>
              </a:tr>
              <a:tr h="806604">
                <a:tc>
                  <a:txBody>
                    <a:bodyPr/>
                    <a:lstStyle/>
                    <a:p>
                      <a:pPr marL="0" marR="0" algn="ctr">
                        <a:lnSpc>
                          <a:spcPct val="115000"/>
                        </a:lnSpc>
                        <a:spcBef>
                          <a:spcPts val="0"/>
                        </a:spcBef>
                        <a:spcAft>
                          <a:spcPts val="0"/>
                        </a:spcAft>
                      </a:pPr>
                      <a:r>
                        <a:rPr lang="en-US" sz="3600" b="1" dirty="0">
                          <a:effectLst/>
                        </a:rPr>
                        <a:t>Plateau</a:t>
                      </a:r>
                      <a:endParaRPr lang="en-US" sz="3600" b="1" dirty="0">
                        <a:effectLst/>
                        <a:latin typeface="Calibri"/>
                        <a:ea typeface="Times New Roman"/>
                        <a:cs typeface="Times New Roman"/>
                      </a:endParaRPr>
                    </a:p>
                  </a:txBody>
                  <a:tcPr marL="17780" marR="17780" marT="0" marB="0" anchor="ctr">
                    <a:solidFill>
                      <a:srgbClr val="FFC000"/>
                    </a:solidFill>
                  </a:tcPr>
                </a:tc>
                <a:tc>
                  <a:txBody>
                    <a:bodyPr/>
                    <a:lstStyle/>
                    <a:p>
                      <a:pPr marL="0" marR="0" algn="ctr">
                        <a:lnSpc>
                          <a:spcPct val="115000"/>
                        </a:lnSpc>
                        <a:spcBef>
                          <a:spcPts val="0"/>
                        </a:spcBef>
                        <a:spcAft>
                          <a:spcPts val="0"/>
                        </a:spcAft>
                      </a:pPr>
                      <a:r>
                        <a:rPr lang="en-US" sz="3600" b="1" dirty="0" smtClean="0">
                          <a:effectLst/>
                        </a:rPr>
                        <a:t>2 OZ/A</a:t>
                      </a:r>
                      <a:endParaRPr lang="en-US" sz="3600" b="1" dirty="0">
                        <a:effectLst/>
                        <a:latin typeface="Calibri"/>
                        <a:ea typeface="Times New Roman"/>
                        <a:cs typeface="Times New Roman"/>
                      </a:endParaRPr>
                    </a:p>
                  </a:txBody>
                  <a:tcPr marL="17780" marR="17780" marT="0" marB="0" anchor="ctr">
                    <a:solidFill>
                      <a:srgbClr val="FFC000"/>
                    </a:solidFill>
                  </a:tcPr>
                </a:tc>
              </a:tr>
              <a:tr h="806604">
                <a:tc>
                  <a:txBody>
                    <a:bodyPr/>
                    <a:lstStyle/>
                    <a:p>
                      <a:pPr marL="0" marR="0" algn="ctr">
                        <a:lnSpc>
                          <a:spcPct val="115000"/>
                        </a:lnSpc>
                        <a:spcBef>
                          <a:spcPts val="0"/>
                        </a:spcBef>
                        <a:spcAft>
                          <a:spcPts val="0"/>
                        </a:spcAft>
                      </a:pPr>
                      <a:r>
                        <a:rPr lang="en-US" sz="3600" b="1" dirty="0">
                          <a:effectLst/>
                        </a:rPr>
                        <a:t>Plateau</a:t>
                      </a:r>
                      <a:endParaRPr lang="en-US" sz="3600" b="1" dirty="0">
                        <a:effectLst/>
                        <a:latin typeface="Calibri"/>
                        <a:ea typeface="Times New Roman"/>
                        <a:cs typeface="Times New Roman"/>
                      </a:endParaRPr>
                    </a:p>
                  </a:txBody>
                  <a:tcPr marL="17780" marR="17780" marT="0" marB="0" anchor="ctr">
                    <a:solidFill>
                      <a:srgbClr val="FFC000"/>
                    </a:solidFill>
                  </a:tcPr>
                </a:tc>
                <a:tc>
                  <a:txBody>
                    <a:bodyPr/>
                    <a:lstStyle/>
                    <a:p>
                      <a:pPr marL="0" marR="0" algn="ctr">
                        <a:lnSpc>
                          <a:spcPct val="115000"/>
                        </a:lnSpc>
                        <a:spcBef>
                          <a:spcPts val="0"/>
                        </a:spcBef>
                        <a:spcAft>
                          <a:spcPts val="0"/>
                        </a:spcAft>
                      </a:pPr>
                      <a:r>
                        <a:rPr lang="en-US" sz="3600" b="1" dirty="0" smtClean="0">
                          <a:effectLst/>
                        </a:rPr>
                        <a:t>4 OZ/A</a:t>
                      </a:r>
                      <a:endParaRPr lang="en-US" sz="3600" b="1" dirty="0">
                        <a:effectLst/>
                        <a:latin typeface="Calibri"/>
                        <a:ea typeface="Times New Roman"/>
                        <a:cs typeface="Times New Roman"/>
                      </a:endParaRPr>
                    </a:p>
                  </a:txBody>
                  <a:tcPr marL="17780" marR="17780" marT="0" marB="0" anchor="ctr">
                    <a:solidFill>
                      <a:srgbClr val="FFC000"/>
                    </a:solidFill>
                  </a:tcPr>
                </a:tc>
              </a:tr>
              <a:tr h="806604">
                <a:tc>
                  <a:txBody>
                    <a:bodyPr/>
                    <a:lstStyle/>
                    <a:p>
                      <a:pPr marL="0" marR="0" algn="ctr">
                        <a:lnSpc>
                          <a:spcPct val="115000"/>
                        </a:lnSpc>
                        <a:spcBef>
                          <a:spcPts val="0"/>
                        </a:spcBef>
                        <a:spcAft>
                          <a:spcPts val="0"/>
                        </a:spcAft>
                      </a:pPr>
                      <a:r>
                        <a:rPr lang="en-US" sz="3600" b="1" dirty="0">
                          <a:effectLst/>
                        </a:rPr>
                        <a:t>Plateau</a:t>
                      </a:r>
                      <a:endParaRPr lang="en-US" sz="3600" b="1" dirty="0">
                        <a:effectLst/>
                        <a:latin typeface="Calibri"/>
                        <a:ea typeface="Times New Roman"/>
                        <a:cs typeface="Times New Roman"/>
                      </a:endParaRPr>
                    </a:p>
                  </a:txBody>
                  <a:tcPr marL="17780" marR="17780" marT="0" marB="0" anchor="ctr">
                    <a:solidFill>
                      <a:srgbClr val="FFC000"/>
                    </a:solidFill>
                  </a:tcPr>
                </a:tc>
                <a:tc>
                  <a:txBody>
                    <a:bodyPr/>
                    <a:lstStyle/>
                    <a:p>
                      <a:pPr marL="0" marR="0" algn="ctr">
                        <a:lnSpc>
                          <a:spcPct val="115000"/>
                        </a:lnSpc>
                        <a:spcBef>
                          <a:spcPts val="0"/>
                        </a:spcBef>
                        <a:spcAft>
                          <a:spcPts val="0"/>
                        </a:spcAft>
                      </a:pPr>
                      <a:r>
                        <a:rPr lang="en-US" sz="3600" b="1" dirty="0" smtClean="0">
                          <a:effectLst/>
                        </a:rPr>
                        <a:t>6 OZ/A</a:t>
                      </a:r>
                      <a:endParaRPr lang="en-US" sz="3600" b="1" dirty="0">
                        <a:effectLst/>
                        <a:latin typeface="Calibri"/>
                        <a:ea typeface="Times New Roman"/>
                        <a:cs typeface="Times New Roman"/>
                      </a:endParaRPr>
                    </a:p>
                  </a:txBody>
                  <a:tcPr marL="17780" marR="17780" marT="0" marB="0" anchor="ctr">
                    <a:solidFill>
                      <a:srgbClr val="FFC000"/>
                    </a:solidFill>
                  </a:tcPr>
                </a:tc>
              </a:tr>
              <a:tr h="806604">
                <a:tc>
                  <a:txBody>
                    <a:bodyPr/>
                    <a:lstStyle/>
                    <a:p>
                      <a:pPr marL="0" marR="0" algn="ctr">
                        <a:lnSpc>
                          <a:spcPct val="115000"/>
                        </a:lnSpc>
                        <a:spcBef>
                          <a:spcPts val="0"/>
                        </a:spcBef>
                        <a:spcAft>
                          <a:spcPts val="0"/>
                        </a:spcAft>
                      </a:pPr>
                      <a:r>
                        <a:rPr lang="en-US" sz="3600" b="1" dirty="0">
                          <a:effectLst/>
                        </a:rPr>
                        <a:t>Pursuit</a:t>
                      </a:r>
                      <a:endParaRPr lang="en-US" sz="3600" b="1" dirty="0">
                        <a:effectLst/>
                        <a:latin typeface="Calibri"/>
                        <a:ea typeface="Times New Roman"/>
                        <a:cs typeface="Times New Roman"/>
                      </a:endParaRPr>
                    </a:p>
                  </a:txBody>
                  <a:tcPr marL="17780" marR="17780" marT="0" marB="0" anchor="ctr">
                    <a:solidFill>
                      <a:srgbClr val="FFC000"/>
                    </a:solidFill>
                  </a:tcPr>
                </a:tc>
                <a:tc>
                  <a:txBody>
                    <a:bodyPr/>
                    <a:lstStyle/>
                    <a:p>
                      <a:pPr marL="0" marR="0" algn="ctr">
                        <a:lnSpc>
                          <a:spcPct val="115000"/>
                        </a:lnSpc>
                        <a:spcBef>
                          <a:spcPts val="0"/>
                        </a:spcBef>
                        <a:spcAft>
                          <a:spcPts val="0"/>
                        </a:spcAft>
                      </a:pPr>
                      <a:r>
                        <a:rPr lang="en-US" sz="3600" b="1" dirty="0" smtClean="0">
                          <a:effectLst/>
                        </a:rPr>
                        <a:t>6 FL </a:t>
                      </a:r>
                      <a:r>
                        <a:rPr lang="en-US" sz="3600" b="1" dirty="0">
                          <a:effectLst/>
                        </a:rPr>
                        <a:t>OZ/A</a:t>
                      </a:r>
                      <a:endParaRPr lang="en-US" sz="3600" b="1" dirty="0">
                        <a:effectLst/>
                        <a:latin typeface="Calibri"/>
                        <a:ea typeface="Times New Roman"/>
                        <a:cs typeface="Times New Roman"/>
                      </a:endParaRPr>
                    </a:p>
                  </a:txBody>
                  <a:tcPr marL="17780" marR="17780" marT="0" marB="0" anchor="ctr">
                    <a:solidFill>
                      <a:srgbClr val="FFC000"/>
                    </a:solidFill>
                  </a:tcPr>
                </a:tc>
              </a:tr>
              <a:tr h="871542">
                <a:tc>
                  <a:txBody>
                    <a:bodyPr/>
                    <a:lstStyle/>
                    <a:p>
                      <a:pPr marL="0" marR="0" algn="ctr">
                        <a:lnSpc>
                          <a:spcPct val="115000"/>
                        </a:lnSpc>
                        <a:spcBef>
                          <a:spcPts val="0"/>
                        </a:spcBef>
                        <a:spcAft>
                          <a:spcPts val="0"/>
                        </a:spcAft>
                      </a:pPr>
                      <a:r>
                        <a:rPr lang="en-US" sz="3600" b="1" dirty="0">
                          <a:effectLst/>
                        </a:rPr>
                        <a:t>Untreated Weed-Free Check</a:t>
                      </a:r>
                      <a:endParaRPr lang="en-US" sz="3600" b="1" dirty="0">
                        <a:effectLst/>
                        <a:latin typeface="Calibri"/>
                        <a:ea typeface="Times New Roman"/>
                        <a:cs typeface="Times New Roman"/>
                      </a:endParaRPr>
                    </a:p>
                  </a:txBody>
                  <a:tcPr marL="17780" marR="17780" marT="0" marB="0" anchor="ctr">
                    <a:solidFill>
                      <a:srgbClr val="FFC000"/>
                    </a:solidFill>
                  </a:tcPr>
                </a:tc>
                <a:tc>
                  <a:txBody>
                    <a:bodyPr/>
                    <a:lstStyle/>
                    <a:p>
                      <a:pPr marL="0" marR="0">
                        <a:lnSpc>
                          <a:spcPct val="115000"/>
                        </a:lnSpc>
                        <a:spcBef>
                          <a:spcPts val="0"/>
                        </a:spcBef>
                        <a:spcAft>
                          <a:spcPts val="0"/>
                        </a:spcAft>
                      </a:pPr>
                      <a:endParaRPr lang="en-US" sz="3600" b="1" dirty="0">
                        <a:effectLst/>
                        <a:latin typeface="Calibri"/>
                        <a:ea typeface="Times New Roman"/>
                        <a:cs typeface="Times New Roman"/>
                      </a:endParaRPr>
                    </a:p>
                  </a:txBody>
                  <a:tcPr marL="17780" marR="17780" marT="0" marB="0" anchor="ctr">
                    <a:solidFill>
                      <a:srgbClr val="FFC000"/>
                    </a:solidFill>
                  </a:tcPr>
                </a:tc>
              </a:tr>
              <a:tr h="806604">
                <a:tc>
                  <a:txBody>
                    <a:bodyPr/>
                    <a:lstStyle/>
                    <a:p>
                      <a:pPr marL="0" marR="0" algn="ctr">
                        <a:lnSpc>
                          <a:spcPct val="115000"/>
                        </a:lnSpc>
                        <a:spcBef>
                          <a:spcPts val="0"/>
                        </a:spcBef>
                        <a:spcAft>
                          <a:spcPts val="0"/>
                        </a:spcAft>
                      </a:pPr>
                      <a:r>
                        <a:rPr lang="en-US" sz="3600" b="1" dirty="0">
                          <a:effectLst/>
                        </a:rPr>
                        <a:t>Untreated Check</a:t>
                      </a:r>
                      <a:endParaRPr lang="en-US" sz="3600" b="1" dirty="0">
                        <a:effectLst/>
                        <a:latin typeface="Calibri"/>
                        <a:ea typeface="Times New Roman"/>
                        <a:cs typeface="Times New Roman"/>
                      </a:endParaRPr>
                    </a:p>
                  </a:txBody>
                  <a:tcPr marL="17780" marR="17780" marT="0" marB="0" anchor="ctr">
                    <a:solidFill>
                      <a:srgbClr val="FFC000"/>
                    </a:solidFill>
                  </a:tcPr>
                </a:tc>
                <a:tc>
                  <a:txBody>
                    <a:bodyPr/>
                    <a:lstStyle/>
                    <a:p>
                      <a:pPr marL="0" marR="0">
                        <a:lnSpc>
                          <a:spcPct val="115000"/>
                        </a:lnSpc>
                        <a:spcBef>
                          <a:spcPts val="0"/>
                        </a:spcBef>
                        <a:spcAft>
                          <a:spcPts val="0"/>
                        </a:spcAft>
                      </a:pPr>
                      <a:r>
                        <a:rPr lang="en-US" sz="3600" b="1" dirty="0" smtClean="0">
                          <a:effectLst/>
                        </a:rPr>
                        <a:t> </a:t>
                      </a:r>
                      <a:endParaRPr lang="en-US" sz="3600" b="1" dirty="0">
                        <a:effectLst/>
                        <a:latin typeface="Calibri"/>
                        <a:ea typeface="Times New Roman"/>
                        <a:cs typeface="Times New Roman"/>
                      </a:endParaRPr>
                    </a:p>
                  </a:txBody>
                  <a:tcPr marL="17780" marR="17780" marT="0" marB="0" anchor="ctr">
                    <a:solidFill>
                      <a:srgbClr val="FFC000"/>
                    </a:solidFill>
                  </a:tcPr>
                </a:tc>
              </a:tr>
            </a:tbl>
          </a:graphicData>
        </a:graphic>
      </p:graphicFrame>
      <p:sp>
        <p:nvSpPr>
          <p:cNvPr id="11" name="TextBox 10"/>
          <p:cNvSpPr txBox="1"/>
          <p:nvPr/>
        </p:nvSpPr>
        <p:spPr>
          <a:xfrm>
            <a:off x="982449" y="5943600"/>
            <a:ext cx="14409951" cy="1107996"/>
          </a:xfrm>
          <a:prstGeom prst="rect">
            <a:avLst/>
          </a:prstGeom>
          <a:noFill/>
        </p:spPr>
        <p:txBody>
          <a:bodyPr wrap="square" rtlCol="0">
            <a:spAutoFit/>
          </a:bodyPr>
          <a:lstStyle/>
          <a:p>
            <a:pPr algn="ctr"/>
            <a:r>
              <a:rPr lang="en-US" sz="6600" b="1" u="sng" dirty="0" smtClean="0"/>
              <a:t>Abstract</a:t>
            </a:r>
          </a:p>
        </p:txBody>
      </p:sp>
      <p:sp>
        <p:nvSpPr>
          <p:cNvPr id="12" name="TextBox 11"/>
          <p:cNvSpPr txBox="1"/>
          <p:nvPr/>
        </p:nvSpPr>
        <p:spPr>
          <a:xfrm>
            <a:off x="938306" y="19862244"/>
            <a:ext cx="14454094" cy="1107996"/>
          </a:xfrm>
          <a:prstGeom prst="rect">
            <a:avLst/>
          </a:prstGeom>
          <a:noFill/>
        </p:spPr>
        <p:txBody>
          <a:bodyPr wrap="square" rtlCol="0">
            <a:spAutoFit/>
          </a:bodyPr>
          <a:lstStyle/>
          <a:p>
            <a:pPr algn="ctr"/>
            <a:r>
              <a:rPr lang="en-US" sz="6600" b="1" u="sng" dirty="0" smtClean="0"/>
              <a:t>Materials and Methods</a:t>
            </a:r>
            <a:endParaRPr lang="en-US" sz="6600" b="1" u="sng" dirty="0"/>
          </a:p>
        </p:txBody>
      </p:sp>
      <p:sp>
        <p:nvSpPr>
          <p:cNvPr id="2" name="TextBox 1"/>
          <p:cNvSpPr txBox="1"/>
          <p:nvPr/>
        </p:nvSpPr>
        <p:spPr>
          <a:xfrm>
            <a:off x="1049024" y="21355336"/>
            <a:ext cx="14343376" cy="10556736"/>
          </a:xfrm>
          <a:prstGeom prst="rect">
            <a:avLst/>
          </a:prstGeom>
          <a:solidFill>
            <a:schemeClr val="accent3">
              <a:lumMod val="60000"/>
              <a:lumOff val="40000"/>
            </a:schemeClr>
          </a:solidFill>
        </p:spPr>
        <p:txBody>
          <a:bodyPr wrap="square" rtlCol="0">
            <a:spAutoFit/>
          </a:bodyPr>
          <a:lstStyle/>
          <a:p>
            <a:r>
              <a:rPr lang="en-US" sz="4000" dirty="0"/>
              <a:t>A field study was conducted in fall 2013 at LSU </a:t>
            </a:r>
            <a:r>
              <a:rPr lang="en-US" sz="4000" dirty="0" err="1"/>
              <a:t>AgCenter</a:t>
            </a:r>
            <a:r>
              <a:rPr lang="en-US" sz="4000" dirty="0"/>
              <a:t> Botanic Gardens </a:t>
            </a:r>
            <a:r>
              <a:rPr lang="en-US" sz="4000" dirty="0" smtClean="0"/>
              <a:t>to </a:t>
            </a:r>
            <a:r>
              <a:rPr lang="en-US" sz="4000" dirty="0"/>
              <a:t>evaluate 3 herbicides (various rates) on the control of annual grass and broadleaf weeds in direct seeded lettuce fields. The study was a randomized complete block design with 4 replications. Plots were 4 rows 16 </a:t>
            </a:r>
            <a:r>
              <a:rPr lang="en-US" sz="4000" dirty="0" err="1" smtClean="0"/>
              <a:t>ft</a:t>
            </a:r>
            <a:r>
              <a:rPr lang="en-US" sz="4000" dirty="0" smtClean="0"/>
              <a:t> by </a:t>
            </a:r>
            <a:r>
              <a:rPr lang="en-US" sz="4000" dirty="0"/>
              <a:t>20 ft.  ‘Green Salad Bowl’ lettuce was direct seeded using a precision planter on October 16, 2013. Herbicides were applied 4 days after seeding (October 20, 2013) using a </a:t>
            </a:r>
            <a:r>
              <a:rPr lang="en-US" sz="4000" dirty="0" smtClean="0"/>
              <a:t>CO</a:t>
            </a:r>
            <a:r>
              <a:rPr lang="en-US" sz="4000" baseline="-25000" dirty="0" smtClean="0"/>
              <a:t>2</a:t>
            </a:r>
            <a:r>
              <a:rPr lang="en-US" sz="4000" dirty="0" smtClean="0"/>
              <a:t> </a:t>
            </a:r>
            <a:r>
              <a:rPr lang="en-US" sz="4000" dirty="0"/>
              <a:t>backpack sprayer delivering 15 GPA.  Throughout the 78d study, lettuce germination rates and heights were recorded. Germination counts were determined by </a:t>
            </a:r>
            <a:r>
              <a:rPr lang="en-US" sz="4000" dirty="0" smtClean="0"/>
              <a:t>randomly tossing </a:t>
            </a:r>
            <a:r>
              <a:rPr lang="en-US" sz="4000" dirty="0"/>
              <a:t>a meter stick </a:t>
            </a:r>
            <a:r>
              <a:rPr lang="en-US" sz="4000" dirty="0" smtClean="0"/>
              <a:t>into </a:t>
            </a:r>
            <a:r>
              <a:rPr lang="en-US" sz="4000" dirty="0"/>
              <a:t>the two center rows of each plot. Five lettuce heights were collected as well as all plants counted within the length of the meter stick. Percent weed control was also evaluated using the scale 0 to 100 where 0 is no control and 100 is complete control. Final lettuce fresh and dry weight was collected and statistically analyzed. Data were subjected to analysis of variance (P=0.05) and means were separated using Fisher’s LSD. </a:t>
            </a:r>
            <a:endParaRPr lang="en-US" dirty="0"/>
          </a:p>
        </p:txBody>
      </p:sp>
      <p:sp>
        <p:nvSpPr>
          <p:cNvPr id="13" name="TextBox 12"/>
          <p:cNvSpPr txBox="1"/>
          <p:nvPr/>
        </p:nvSpPr>
        <p:spPr>
          <a:xfrm>
            <a:off x="17221200" y="15880581"/>
            <a:ext cx="12938760" cy="1107996"/>
          </a:xfrm>
          <a:prstGeom prst="rect">
            <a:avLst/>
          </a:prstGeom>
          <a:noFill/>
        </p:spPr>
        <p:txBody>
          <a:bodyPr wrap="square" rtlCol="0">
            <a:spAutoFit/>
          </a:bodyPr>
          <a:lstStyle/>
          <a:p>
            <a:pPr algn="ctr"/>
            <a:r>
              <a:rPr lang="en-US" sz="6600" b="1" u="sng" dirty="0" smtClean="0"/>
              <a:t>Results &amp; Discussion</a:t>
            </a:r>
          </a:p>
        </p:txBody>
      </p:sp>
      <p:sp>
        <p:nvSpPr>
          <p:cNvPr id="14" name="TextBox 13"/>
          <p:cNvSpPr txBox="1"/>
          <p:nvPr/>
        </p:nvSpPr>
        <p:spPr>
          <a:xfrm>
            <a:off x="934295" y="12342486"/>
            <a:ext cx="14458106" cy="1107996"/>
          </a:xfrm>
          <a:prstGeom prst="rect">
            <a:avLst/>
          </a:prstGeom>
          <a:noFill/>
        </p:spPr>
        <p:txBody>
          <a:bodyPr wrap="square" rtlCol="0">
            <a:spAutoFit/>
          </a:bodyPr>
          <a:lstStyle/>
          <a:p>
            <a:pPr algn="ctr"/>
            <a:r>
              <a:rPr lang="en-US" sz="6600" b="1" u="sng" dirty="0" smtClean="0"/>
              <a:t>Introduction</a:t>
            </a:r>
            <a:endParaRPr lang="en-US" sz="6600" b="1" u="sng" dirty="0"/>
          </a:p>
        </p:txBody>
      </p:sp>
      <p:sp>
        <p:nvSpPr>
          <p:cNvPr id="15" name="TextBox 14"/>
          <p:cNvSpPr txBox="1"/>
          <p:nvPr/>
        </p:nvSpPr>
        <p:spPr>
          <a:xfrm>
            <a:off x="730316" y="13911711"/>
            <a:ext cx="14554200" cy="5632311"/>
          </a:xfrm>
          <a:prstGeom prst="rect">
            <a:avLst/>
          </a:prstGeom>
          <a:solidFill>
            <a:schemeClr val="accent3">
              <a:lumMod val="60000"/>
              <a:lumOff val="40000"/>
            </a:schemeClr>
          </a:solidFill>
        </p:spPr>
        <p:txBody>
          <a:bodyPr wrap="square" rtlCol="0">
            <a:spAutoFit/>
          </a:bodyPr>
          <a:lstStyle/>
          <a:p>
            <a:r>
              <a:rPr lang="en-US" sz="3600" dirty="0" smtClean="0"/>
              <a:t>Lettuce variety trials were conducted at LSU </a:t>
            </a:r>
            <a:r>
              <a:rPr lang="en-US" sz="3600" dirty="0" err="1" smtClean="0"/>
              <a:t>AgCenter</a:t>
            </a:r>
            <a:r>
              <a:rPr lang="en-US" sz="3600" dirty="0" smtClean="0"/>
              <a:t> Botanic Gardens in the fall of both 2012 and 2013 (data not yet published). Fruit and Vegetable Producers throughout Louisiana were invited to attend a field day to present information gathered from this trial. Growers indicated that they would try the new varieties at their own fields but many of them direct seed leaf lettuce, unlike the study which looked at transplant production on black plastic mulch. So this experiment was designed to test the top performing leaf lettuce ‘Green Salad Bowl’ in a direct seeded field situation using various preemergent herbicides to prevent weed infestation as this was one of the producers main concerns. </a:t>
            </a:r>
            <a:endParaRPr lang="en-US" sz="3600" dirty="0"/>
          </a:p>
        </p:txBody>
      </p:sp>
      <p:sp>
        <p:nvSpPr>
          <p:cNvPr id="16" name="TextBox 15"/>
          <p:cNvSpPr txBox="1"/>
          <p:nvPr/>
        </p:nvSpPr>
        <p:spPr>
          <a:xfrm>
            <a:off x="17221200" y="17373600"/>
            <a:ext cx="12954000" cy="13388280"/>
          </a:xfrm>
          <a:prstGeom prst="rect">
            <a:avLst/>
          </a:prstGeom>
          <a:solidFill>
            <a:schemeClr val="accent3">
              <a:lumMod val="60000"/>
              <a:lumOff val="40000"/>
            </a:schemeClr>
          </a:solidFill>
        </p:spPr>
        <p:txBody>
          <a:bodyPr wrap="square" rtlCol="0">
            <a:spAutoFit/>
          </a:bodyPr>
          <a:lstStyle/>
          <a:p>
            <a:r>
              <a:rPr lang="en-US" sz="3600" dirty="0" smtClean="0"/>
              <a:t>There were no significant differences in stand counts of lettuce seed (12 d after planting) between any of the preemergent herbicide treatments and the untreated weed free check (weekly hand cultivation) and the untreated check (Data not shown.) Two weeds emerged in the test field throughout the study, annual bluegrass and swinecress. 20d prior to harvest, weed pressure was evaluated. All tested herbicides at all rates had significantly higher percent weed control than the untreated weed-free check and untreated check on annual bluegrass. Whereas, all treatments except Kerb at a 1lb </a:t>
            </a:r>
            <a:r>
              <a:rPr lang="en-US" sz="3600" dirty="0" err="1" smtClean="0"/>
              <a:t>ai</a:t>
            </a:r>
            <a:r>
              <a:rPr lang="en-US" sz="3600" dirty="0" smtClean="0"/>
              <a:t>/A rate had significantly greater weed control of swinecress than the untreated weed-free check and untreated check (Table 1). Fresh weight of lettuce was significantly greater in only the two Kerb treatments than the untreated check and only with the Kerb at 2lbs </a:t>
            </a:r>
            <a:r>
              <a:rPr lang="en-US" sz="3600" dirty="0" err="1" smtClean="0"/>
              <a:t>ai</a:t>
            </a:r>
            <a:r>
              <a:rPr lang="en-US" sz="3600" dirty="0" smtClean="0"/>
              <a:t>/A rate than the untreated weed-free check. (Table 2). </a:t>
            </a:r>
          </a:p>
          <a:p>
            <a:pPr marL="571500" indent="-571500">
              <a:buFont typeface="Arial" panose="020B0604020202020204" pitchFamily="34" charset="0"/>
              <a:buChar char="•"/>
            </a:pPr>
            <a:endParaRPr lang="en-US" sz="3600" dirty="0" smtClean="0"/>
          </a:p>
          <a:p>
            <a:pPr marL="742950" indent="-742950">
              <a:buFont typeface="+mj-lt"/>
              <a:buAutoNum type="arabicPeriod"/>
            </a:pPr>
            <a:r>
              <a:rPr lang="en-US" sz="3600" b="1" dirty="0" smtClean="0"/>
              <a:t>There was no delay or prevention of germination or emergence in direct seeded leaf lettuce as a result of using any of the evaluated preemergent herbicides at said rates.</a:t>
            </a:r>
          </a:p>
          <a:p>
            <a:pPr marL="742950" indent="-742950" algn="ctr">
              <a:buFont typeface="+mj-lt"/>
              <a:buAutoNum type="arabicPeriod"/>
            </a:pPr>
            <a:endParaRPr lang="en-US" sz="3600" b="1" dirty="0"/>
          </a:p>
          <a:p>
            <a:pPr marL="800100" indent="-800100">
              <a:tabLst>
                <a:tab pos="800100" algn="l"/>
              </a:tabLst>
            </a:pPr>
            <a:r>
              <a:rPr lang="en-US" sz="3600" b="1" dirty="0" smtClean="0"/>
              <a:t>2.	Although control of annual bluegrass was exceptional using most of the herbicides and swinecress was controlled with both  Plateau at a 4oz/A and Pursuit at a 6oz/A, the only herbicide treatment with no impact on harvestable weight was Kerb at both the 1 and 2lb </a:t>
            </a:r>
            <a:r>
              <a:rPr lang="en-US" sz="3600" b="1" dirty="0" err="1" smtClean="0"/>
              <a:t>ai</a:t>
            </a:r>
            <a:r>
              <a:rPr lang="en-US" sz="3600" b="1" dirty="0" smtClean="0"/>
              <a:t>/A rates.  </a:t>
            </a:r>
            <a:endParaRPr lang="en-US" sz="3600" b="1" dirty="0"/>
          </a:p>
        </p:txBody>
      </p:sp>
      <p:sp>
        <p:nvSpPr>
          <p:cNvPr id="17" name="TextBox 16"/>
          <p:cNvSpPr txBox="1"/>
          <p:nvPr/>
        </p:nvSpPr>
        <p:spPr>
          <a:xfrm>
            <a:off x="31730469" y="6449920"/>
            <a:ext cx="11049000" cy="954107"/>
          </a:xfrm>
          <a:prstGeom prst="rect">
            <a:avLst/>
          </a:prstGeom>
          <a:noFill/>
        </p:spPr>
        <p:txBody>
          <a:bodyPr wrap="square" rtlCol="0">
            <a:spAutoFit/>
          </a:bodyPr>
          <a:lstStyle/>
          <a:p>
            <a:pPr algn="ctr"/>
            <a:r>
              <a:rPr lang="en-US" sz="2800" b="1" u="sng" dirty="0" smtClean="0"/>
              <a:t>Table 1. Percent Control of Annual Bluegrass and Swinecress in Direct Seed Lettuce Fields with Varying Rates of </a:t>
            </a:r>
            <a:r>
              <a:rPr lang="en-US" sz="2800" b="1" u="sng" dirty="0"/>
              <a:t>P</a:t>
            </a:r>
            <a:r>
              <a:rPr lang="en-US" sz="2800" b="1" u="sng" dirty="0" smtClean="0"/>
              <a:t>re-emergent Herbicides</a:t>
            </a:r>
          </a:p>
        </p:txBody>
      </p:sp>
      <p:grpSp>
        <p:nvGrpSpPr>
          <p:cNvPr id="7" name="Group 6"/>
          <p:cNvGrpSpPr/>
          <p:nvPr/>
        </p:nvGrpSpPr>
        <p:grpSpPr>
          <a:xfrm>
            <a:off x="31750938" y="7698397"/>
            <a:ext cx="11117580" cy="7497989"/>
            <a:chOff x="19050000" y="17602200"/>
            <a:chExt cx="11117580" cy="7497989"/>
          </a:xfrm>
        </p:grpSpPr>
        <p:graphicFrame>
          <p:nvGraphicFramePr>
            <p:cNvPr id="3" name="Chart 2"/>
            <p:cNvGraphicFramePr/>
            <p:nvPr>
              <p:extLst>
                <p:ext uri="{D42A27DB-BD31-4B8C-83A1-F6EECF244321}">
                  <p14:modId xmlns:p14="http://schemas.microsoft.com/office/powerpoint/2010/main" val="1134975119"/>
                </p:ext>
              </p:extLst>
            </p:nvPr>
          </p:nvGraphicFramePr>
          <p:xfrm>
            <a:off x="19050000" y="17602200"/>
            <a:ext cx="11117580" cy="74979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316496" y="18242510"/>
              <a:ext cx="304800" cy="400110"/>
            </a:xfrm>
            <a:prstGeom prst="rect">
              <a:avLst/>
            </a:prstGeom>
            <a:noFill/>
          </p:spPr>
          <p:txBody>
            <a:bodyPr wrap="square" rtlCol="0">
              <a:spAutoFit/>
            </a:bodyPr>
            <a:lstStyle/>
            <a:p>
              <a:r>
                <a:rPr lang="en-US" sz="2000" b="1" dirty="0" smtClean="0"/>
                <a:t>B</a:t>
              </a:r>
              <a:endParaRPr lang="en-US" sz="2000" b="1" dirty="0"/>
            </a:p>
          </p:txBody>
        </p:sp>
        <p:sp>
          <p:nvSpPr>
            <p:cNvPr id="19" name="TextBox 18"/>
            <p:cNvSpPr txBox="1"/>
            <p:nvPr/>
          </p:nvSpPr>
          <p:spPr>
            <a:xfrm>
              <a:off x="21543334" y="18021375"/>
              <a:ext cx="304800" cy="400110"/>
            </a:xfrm>
            <a:prstGeom prst="rect">
              <a:avLst/>
            </a:prstGeom>
            <a:noFill/>
          </p:spPr>
          <p:txBody>
            <a:bodyPr wrap="square" rtlCol="0">
              <a:spAutoFit/>
            </a:bodyPr>
            <a:lstStyle/>
            <a:p>
              <a:r>
                <a:rPr lang="en-US" sz="2000" b="1" dirty="0"/>
                <a:t>A</a:t>
              </a:r>
            </a:p>
          </p:txBody>
        </p:sp>
        <p:sp>
          <p:nvSpPr>
            <p:cNvPr id="20" name="TextBox 19"/>
            <p:cNvSpPr txBox="1"/>
            <p:nvPr/>
          </p:nvSpPr>
          <p:spPr>
            <a:xfrm>
              <a:off x="22781785" y="18440339"/>
              <a:ext cx="304800" cy="400110"/>
            </a:xfrm>
            <a:prstGeom prst="rect">
              <a:avLst/>
            </a:prstGeom>
            <a:noFill/>
          </p:spPr>
          <p:txBody>
            <a:bodyPr wrap="square" rtlCol="0">
              <a:spAutoFit/>
            </a:bodyPr>
            <a:lstStyle/>
            <a:p>
              <a:r>
                <a:rPr lang="en-US" sz="2000" b="1" dirty="0"/>
                <a:t>C</a:t>
              </a:r>
            </a:p>
          </p:txBody>
        </p:sp>
        <p:sp>
          <p:nvSpPr>
            <p:cNvPr id="21" name="TextBox 20"/>
            <p:cNvSpPr txBox="1"/>
            <p:nvPr/>
          </p:nvSpPr>
          <p:spPr>
            <a:xfrm>
              <a:off x="24003000" y="18048819"/>
              <a:ext cx="304800" cy="400110"/>
            </a:xfrm>
            <a:prstGeom prst="rect">
              <a:avLst/>
            </a:prstGeom>
            <a:noFill/>
          </p:spPr>
          <p:txBody>
            <a:bodyPr wrap="square" rtlCol="0">
              <a:spAutoFit/>
            </a:bodyPr>
            <a:lstStyle/>
            <a:p>
              <a:r>
                <a:rPr lang="en-US" sz="2000" b="1" dirty="0" smtClean="0"/>
                <a:t>A</a:t>
              </a:r>
              <a:endParaRPr lang="en-US" sz="2000" b="1" dirty="0"/>
            </a:p>
          </p:txBody>
        </p:sp>
        <p:sp>
          <p:nvSpPr>
            <p:cNvPr id="22" name="TextBox 21"/>
            <p:cNvSpPr txBox="1"/>
            <p:nvPr/>
          </p:nvSpPr>
          <p:spPr>
            <a:xfrm>
              <a:off x="25261614" y="18058194"/>
              <a:ext cx="304800" cy="400110"/>
            </a:xfrm>
            <a:prstGeom prst="rect">
              <a:avLst/>
            </a:prstGeom>
            <a:noFill/>
          </p:spPr>
          <p:txBody>
            <a:bodyPr wrap="square" rtlCol="0">
              <a:spAutoFit/>
            </a:bodyPr>
            <a:lstStyle/>
            <a:p>
              <a:r>
                <a:rPr lang="en-US" sz="2000" b="1" dirty="0"/>
                <a:t>A</a:t>
              </a:r>
            </a:p>
          </p:txBody>
        </p:sp>
        <p:sp>
          <p:nvSpPr>
            <p:cNvPr id="23" name="TextBox 22"/>
            <p:cNvSpPr txBox="1"/>
            <p:nvPr/>
          </p:nvSpPr>
          <p:spPr>
            <a:xfrm>
              <a:off x="26517600" y="18033054"/>
              <a:ext cx="304800" cy="400110"/>
            </a:xfrm>
            <a:prstGeom prst="rect">
              <a:avLst/>
            </a:prstGeom>
            <a:noFill/>
          </p:spPr>
          <p:txBody>
            <a:bodyPr wrap="square" rtlCol="0">
              <a:spAutoFit/>
            </a:bodyPr>
            <a:lstStyle/>
            <a:p>
              <a:r>
                <a:rPr lang="en-US" sz="2000" b="1" dirty="0" smtClean="0"/>
                <a:t>A</a:t>
              </a:r>
              <a:endParaRPr lang="en-US" sz="2000" b="1" dirty="0"/>
            </a:p>
          </p:txBody>
        </p:sp>
        <p:sp>
          <p:nvSpPr>
            <p:cNvPr id="24" name="TextBox 23"/>
            <p:cNvSpPr txBox="1"/>
            <p:nvPr/>
          </p:nvSpPr>
          <p:spPr>
            <a:xfrm>
              <a:off x="27736800" y="19878112"/>
              <a:ext cx="304800" cy="400110"/>
            </a:xfrm>
            <a:prstGeom prst="rect">
              <a:avLst/>
            </a:prstGeom>
            <a:noFill/>
          </p:spPr>
          <p:txBody>
            <a:bodyPr wrap="square" rtlCol="0">
              <a:spAutoFit/>
            </a:bodyPr>
            <a:lstStyle/>
            <a:p>
              <a:r>
                <a:rPr lang="en-US" sz="2000" b="1" dirty="0" smtClean="0"/>
                <a:t>D</a:t>
              </a:r>
              <a:endParaRPr lang="en-US" sz="2000" b="1" dirty="0"/>
            </a:p>
          </p:txBody>
        </p:sp>
        <p:sp>
          <p:nvSpPr>
            <p:cNvPr id="25" name="TextBox 24"/>
            <p:cNvSpPr txBox="1"/>
            <p:nvPr/>
          </p:nvSpPr>
          <p:spPr>
            <a:xfrm>
              <a:off x="28879800" y="23082554"/>
              <a:ext cx="304800" cy="400110"/>
            </a:xfrm>
            <a:prstGeom prst="rect">
              <a:avLst/>
            </a:prstGeom>
            <a:noFill/>
          </p:spPr>
          <p:txBody>
            <a:bodyPr wrap="square" rtlCol="0">
              <a:spAutoFit/>
            </a:bodyPr>
            <a:lstStyle/>
            <a:p>
              <a:r>
                <a:rPr lang="en-US" sz="2000" b="1" dirty="0" smtClean="0"/>
                <a:t>E</a:t>
              </a:r>
              <a:endParaRPr lang="en-US" sz="2000" b="1" dirty="0"/>
            </a:p>
          </p:txBody>
        </p:sp>
        <p:sp>
          <p:nvSpPr>
            <p:cNvPr id="26" name="TextBox 25"/>
            <p:cNvSpPr txBox="1"/>
            <p:nvPr/>
          </p:nvSpPr>
          <p:spPr>
            <a:xfrm>
              <a:off x="20589397" y="19494033"/>
              <a:ext cx="638504" cy="400110"/>
            </a:xfrm>
            <a:prstGeom prst="rect">
              <a:avLst/>
            </a:prstGeom>
            <a:noFill/>
          </p:spPr>
          <p:txBody>
            <a:bodyPr wrap="square" rtlCol="0">
              <a:spAutoFit/>
            </a:bodyPr>
            <a:lstStyle/>
            <a:p>
              <a:r>
                <a:rPr lang="en-US" sz="2000" b="1" dirty="0" smtClean="0"/>
                <a:t>BC</a:t>
              </a:r>
              <a:endParaRPr lang="en-US" sz="2000" b="1" dirty="0"/>
            </a:p>
          </p:txBody>
        </p:sp>
        <p:sp>
          <p:nvSpPr>
            <p:cNvPr id="27" name="TextBox 26"/>
            <p:cNvSpPr txBox="1"/>
            <p:nvPr/>
          </p:nvSpPr>
          <p:spPr>
            <a:xfrm>
              <a:off x="21826868" y="18840449"/>
              <a:ext cx="609600" cy="400110"/>
            </a:xfrm>
            <a:prstGeom prst="rect">
              <a:avLst/>
            </a:prstGeom>
            <a:noFill/>
          </p:spPr>
          <p:txBody>
            <a:bodyPr wrap="square" rtlCol="0">
              <a:spAutoFit/>
            </a:bodyPr>
            <a:lstStyle/>
            <a:p>
              <a:r>
                <a:rPr lang="en-US" sz="2000" b="1" dirty="0" smtClean="0"/>
                <a:t>AB</a:t>
              </a:r>
              <a:endParaRPr lang="en-US" sz="2000" b="1" dirty="0"/>
            </a:p>
          </p:txBody>
        </p:sp>
        <p:sp>
          <p:nvSpPr>
            <p:cNvPr id="28" name="TextBox 27"/>
            <p:cNvSpPr txBox="1"/>
            <p:nvPr/>
          </p:nvSpPr>
          <p:spPr>
            <a:xfrm>
              <a:off x="23065319" y="18490203"/>
              <a:ext cx="609600" cy="400110"/>
            </a:xfrm>
            <a:prstGeom prst="rect">
              <a:avLst/>
            </a:prstGeom>
            <a:noFill/>
          </p:spPr>
          <p:txBody>
            <a:bodyPr wrap="square" rtlCol="0">
              <a:spAutoFit/>
            </a:bodyPr>
            <a:lstStyle/>
            <a:p>
              <a:r>
                <a:rPr lang="en-US" sz="2000" b="1" dirty="0" smtClean="0"/>
                <a:t>AB</a:t>
              </a:r>
              <a:endParaRPr lang="en-US" sz="2000" b="1" dirty="0"/>
            </a:p>
          </p:txBody>
        </p:sp>
        <p:sp>
          <p:nvSpPr>
            <p:cNvPr id="29" name="TextBox 28"/>
            <p:cNvSpPr txBox="1"/>
            <p:nvPr/>
          </p:nvSpPr>
          <p:spPr>
            <a:xfrm>
              <a:off x="24407649" y="18043685"/>
              <a:ext cx="304800" cy="400110"/>
            </a:xfrm>
            <a:prstGeom prst="rect">
              <a:avLst/>
            </a:prstGeom>
            <a:noFill/>
          </p:spPr>
          <p:txBody>
            <a:bodyPr wrap="square" rtlCol="0">
              <a:spAutoFit/>
            </a:bodyPr>
            <a:lstStyle/>
            <a:p>
              <a:r>
                <a:rPr lang="en-US" sz="2000" b="1" dirty="0"/>
                <a:t>A</a:t>
              </a:r>
            </a:p>
          </p:txBody>
        </p:sp>
        <p:sp>
          <p:nvSpPr>
            <p:cNvPr id="30" name="TextBox 29"/>
            <p:cNvSpPr txBox="1"/>
            <p:nvPr/>
          </p:nvSpPr>
          <p:spPr>
            <a:xfrm>
              <a:off x="25566414" y="19131057"/>
              <a:ext cx="493986" cy="400110"/>
            </a:xfrm>
            <a:prstGeom prst="rect">
              <a:avLst/>
            </a:prstGeom>
            <a:noFill/>
          </p:spPr>
          <p:txBody>
            <a:bodyPr wrap="square" rtlCol="0">
              <a:spAutoFit/>
            </a:bodyPr>
            <a:lstStyle/>
            <a:p>
              <a:r>
                <a:rPr lang="en-US" sz="2000" b="1" dirty="0" smtClean="0"/>
                <a:t>AB</a:t>
              </a:r>
              <a:endParaRPr lang="en-US" sz="2000" b="1" dirty="0"/>
            </a:p>
          </p:txBody>
        </p:sp>
        <p:sp>
          <p:nvSpPr>
            <p:cNvPr id="31" name="TextBox 30"/>
            <p:cNvSpPr txBox="1"/>
            <p:nvPr/>
          </p:nvSpPr>
          <p:spPr>
            <a:xfrm>
              <a:off x="26874953" y="18040229"/>
              <a:ext cx="304800" cy="400110"/>
            </a:xfrm>
            <a:prstGeom prst="rect">
              <a:avLst/>
            </a:prstGeom>
            <a:noFill/>
          </p:spPr>
          <p:txBody>
            <a:bodyPr wrap="square" rtlCol="0">
              <a:spAutoFit/>
            </a:bodyPr>
            <a:lstStyle/>
            <a:p>
              <a:r>
                <a:rPr lang="en-US" sz="2000" b="1" dirty="0" smtClean="0"/>
                <a:t>A</a:t>
              </a:r>
              <a:endParaRPr lang="en-US" sz="2000" b="1" dirty="0"/>
            </a:p>
          </p:txBody>
        </p:sp>
        <p:sp>
          <p:nvSpPr>
            <p:cNvPr id="32" name="TextBox 31"/>
            <p:cNvSpPr txBox="1"/>
            <p:nvPr/>
          </p:nvSpPr>
          <p:spPr>
            <a:xfrm>
              <a:off x="28098794" y="20685330"/>
              <a:ext cx="304800" cy="400110"/>
            </a:xfrm>
            <a:prstGeom prst="rect">
              <a:avLst/>
            </a:prstGeom>
            <a:noFill/>
          </p:spPr>
          <p:txBody>
            <a:bodyPr wrap="square" rtlCol="0">
              <a:spAutoFit/>
            </a:bodyPr>
            <a:lstStyle/>
            <a:p>
              <a:r>
                <a:rPr lang="en-US" sz="2000" b="1" dirty="0"/>
                <a:t>C</a:t>
              </a:r>
            </a:p>
          </p:txBody>
        </p:sp>
        <p:sp>
          <p:nvSpPr>
            <p:cNvPr id="33" name="TextBox 32"/>
            <p:cNvSpPr txBox="1"/>
            <p:nvPr/>
          </p:nvSpPr>
          <p:spPr>
            <a:xfrm>
              <a:off x="29337000" y="23082554"/>
              <a:ext cx="304800" cy="400110"/>
            </a:xfrm>
            <a:prstGeom prst="rect">
              <a:avLst/>
            </a:prstGeom>
            <a:noFill/>
          </p:spPr>
          <p:txBody>
            <a:bodyPr wrap="square" rtlCol="0">
              <a:spAutoFit/>
            </a:bodyPr>
            <a:lstStyle/>
            <a:p>
              <a:r>
                <a:rPr lang="en-US" sz="2000" b="1" dirty="0"/>
                <a:t>D</a:t>
              </a:r>
            </a:p>
          </p:txBody>
        </p:sp>
      </p:grpSp>
      <p:graphicFrame>
        <p:nvGraphicFramePr>
          <p:cNvPr id="10" name="Chart 9"/>
          <p:cNvGraphicFramePr/>
          <p:nvPr>
            <p:extLst>
              <p:ext uri="{D42A27DB-BD31-4B8C-83A1-F6EECF244321}">
                <p14:modId xmlns:p14="http://schemas.microsoft.com/office/powerpoint/2010/main" val="1139532871"/>
              </p:ext>
            </p:extLst>
          </p:nvPr>
        </p:nvGraphicFramePr>
        <p:xfrm>
          <a:off x="31748730" y="17277098"/>
          <a:ext cx="11193780" cy="7386284"/>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31821120" y="15957526"/>
            <a:ext cx="11049000" cy="954107"/>
          </a:xfrm>
          <a:prstGeom prst="rect">
            <a:avLst/>
          </a:prstGeom>
          <a:noFill/>
        </p:spPr>
        <p:txBody>
          <a:bodyPr wrap="square" rtlCol="0">
            <a:spAutoFit/>
          </a:bodyPr>
          <a:lstStyle/>
          <a:p>
            <a:pPr algn="ctr"/>
            <a:r>
              <a:rPr lang="en-US" sz="2800" b="1" u="sng" dirty="0" smtClean="0"/>
              <a:t>Table 2. Fresh Weight  of ‘Green Salad Bowl’ Leaf </a:t>
            </a:r>
            <a:r>
              <a:rPr lang="en-US" sz="2800" b="1" u="sng" smtClean="0"/>
              <a:t>Lettuce 74d </a:t>
            </a:r>
            <a:r>
              <a:rPr lang="en-US" sz="2800" b="1" u="sng" dirty="0" smtClean="0"/>
              <a:t>After Treatment with Various Preemergent Herbicides</a:t>
            </a:r>
          </a:p>
        </p:txBody>
      </p:sp>
      <p:sp>
        <p:nvSpPr>
          <p:cNvPr id="35" name="TextBox 34"/>
          <p:cNvSpPr txBox="1"/>
          <p:nvPr/>
        </p:nvSpPr>
        <p:spPr>
          <a:xfrm>
            <a:off x="33604200" y="18211800"/>
            <a:ext cx="634685" cy="400110"/>
          </a:xfrm>
          <a:prstGeom prst="rect">
            <a:avLst/>
          </a:prstGeom>
          <a:noFill/>
        </p:spPr>
        <p:txBody>
          <a:bodyPr wrap="square" rtlCol="0">
            <a:spAutoFit/>
          </a:bodyPr>
          <a:lstStyle/>
          <a:p>
            <a:pPr algn="ctr"/>
            <a:r>
              <a:rPr lang="en-US" sz="2000" b="1" dirty="0" smtClean="0"/>
              <a:t>AB</a:t>
            </a:r>
            <a:endParaRPr lang="en-US" sz="2000" b="1" dirty="0"/>
          </a:p>
        </p:txBody>
      </p:sp>
      <p:sp>
        <p:nvSpPr>
          <p:cNvPr id="36" name="TextBox 35"/>
          <p:cNvSpPr txBox="1"/>
          <p:nvPr/>
        </p:nvSpPr>
        <p:spPr>
          <a:xfrm>
            <a:off x="34767734" y="18119252"/>
            <a:ext cx="634685" cy="400110"/>
          </a:xfrm>
          <a:prstGeom prst="rect">
            <a:avLst/>
          </a:prstGeom>
          <a:noFill/>
        </p:spPr>
        <p:txBody>
          <a:bodyPr wrap="square" rtlCol="0">
            <a:spAutoFit/>
          </a:bodyPr>
          <a:lstStyle/>
          <a:p>
            <a:pPr algn="ctr"/>
            <a:r>
              <a:rPr lang="en-US" sz="2000" b="1" dirty="0" smtClean="0"/>
              <a:t>A</a:t>
            </a:r>
            <a:endParaRPr lang="en-US" sz="2000" b="1" dirty="0"/>
          </a:p>
        </p:txBody>
      </p:sp>
      <p:sp>
        <p:nvSpPr>
          <p:cNvPr id="37" name="TextBox 36"/>
          <p:cNvSpPr txBox="1"/>
          <p:nvPr/>
        </p:nvSpPr>
        <p:spPr>
          <a:xfrm>
            <a:off x="35902693" y="21409928"/>
            <a:ext cx="634685" cy="400110"/>
          </a:xfrm>
          <a:prstGeom prst="rect">
            <a:avLst/>
          </a:prstGeom>
          <a:noFill/>
        </p:spPr>
        <p:txBody>
          <a:bodyPr wrap="square" rtlCol="0">
            <a:spAutoFit/>
          </a:bodyPr>
          <a:lstStyle/>
          <a:p>
            <a:pPr algn="ctr"/>
            <a:r>
              <a:rPr lang="en-US" sz="2000" b="1" dirty="0"/>
              <a:t>C</a:t>
            </a:r>
          </a:p>
        </p:txBody>
      </p:sp>
      <p:sp>
        <p:nvSpPr>
          <p:cNvPr id="38" name="TextBox 37"/>
          <p:cNvSpPr txBox="1"/>
          <p:nvPr/>
        </p:nvSpPr>
        <p:spPr>
          <a:xfrm>
            <a:off x="37034058" y="21937395"/>
            <a:ext cx="634685" cy="400110"/>
          </a:xfrm>
          <a:prstGeom prst="rect">
            <a:avLst/>
          </a:prstGeom>
          <a:noFill/>
        </p:spPr>
        <p:txBody>
          <a:bodyPr wrap="square" rtlCol="0">
            <a:spAutoFit/>
          </a:bodyPr>
          <a:lstStyle/>
          <a:p>
            <a:pPr algn="ctr"/>
            <a:r>
              <a:rPr lang="en-US" sz="2000" b="1" dirty="0"/>
              <a:t>C</a:t>
            </a:r>
          </a:p>
        </p:txBody>
      </p:sp>
      <p:sp>
        <p:nvSpPr>
          <p:cNvPr id="39" name="TextBox 38"/>
          <p:cNvSpPr txBox="1"/>
          <p:nvPr/>
        </p:nvSpPr>
        <p:spPr>
          <a:xfrm>
            <a:off x="38251458" y="22180265"/>
            <a:ext cx="634685" cy="400110"/>
          </a:xfrm>
          <a:prstGeom prst="rect">
            <a:avLst/>
          </a:prstGeom>
          <a:noFill/>
        </p:spPr>
        <p:txBody>
          <a:bodyPr wrap="square" rtlCol="0">
            <a:spAutoFit/>
          </a:bodyPr>
          <a:lstStyle/>
          <a:p>
            <a:pPr algn="ctr"/>
            <a:r>
              <a:rPr lang="en-US" sz="2000" b="1" dirty="0"/>
              <a:t>C</a:t>
            </a:r>
          </a:p>
        </p:txBody>
      </p:sp>
      <p:sp>
        <p:nvSpPr>
          <p:cNvPr id="40" name="TextBox 39"/>
          <p:cNvSpPr txBox="1"/>
          <p:nvPr/>
        </p:nvSpPr>
        <p:spPr>
          <a:xfrm>
            <a:off x="39306584" y="21355336"/>
            <a:ext cx="634685" cy="400110"/>
          </a:xfrm>
          <a:prstGeom prst="rect">
            <a:avLst/>
          </a:prstGeom>
          <a:noFill/>
        </p:spPr>
        <p:txBody>
          <a:bodyPr wrap="square" rtlCol="0">
            <a:spAutoFit/>
          </a:bodyPr>
          <a:lstStyle/>
          <a:p>
            <a:pPr algn="ctr"/>
            <a:r>
              <a:rPr lang="en-US" sz="2000" b="1" dirty="0"/>
              <a:t>C</a:t>
            </a:r>
          </a:p>
        </p:txBody>
      </p:sp>
      <p:sp>
        <p:nvSpPr>
          <p:cNvPr id="41" name="TextBox 40"/>
          <p:cNvSpPr txBox="1"/>
          <p:nvPr/>
        </p:nvSpPr>
        <p:spPr>
          <a:xfrm>
            <a:off x="40477811" y="19544022"/>
            <a:ext cx="634685" cy="400110"/>
          </a:xfrm>
          <a:prstGeom prst="rect">
            <a:avLst/>
          </a:prstGeom>
          <a:noFill/>
        </p:spPr>
        <p:txBody>
          <a:bodyPr wrap="square" rtlCol="0">
            <a:spAutoFit/>
          </a:bodyPr>
          <a:lstStyle/>
          <a:p>
            <a:pPr algn="ctr"/>
            <a:r>
              <a:rPr lang="en-US" sz="2000" b="1" dirty="0" smtClean="0"/>
              <a:t>B</a:t>
            </a:r>
            <a:endParaRPr lang="en-US" sz="2000" b="1" dirty="0"/>
          </a:p>
        </p:txBody>
      </p:sp>
      <p:sp>
        <p:nvSpPr>
          <p:cNvPr id="42" name="TextBox 41"/>
          <p:cNvSpPr txBox="1"/>
          <p:nvPr/>
        </p:nvSpPr>
        <p:spPr>
          <a:xfrm>
            <a:off x="41626888" y="21744315"/>
            <a:ext cx="634685" cy="400110"/>
          </a:xfrm>
          <a:prstGeom prst="rect">
            <a:avLst/>
          </a:prstGeom>
          <a:noFill/>
        </p:spPr>
        <p:txBody>
          <a:bodyPr wrap="square" rtlCol="0">
            <a:spAutoFit/>
          </a:bodyPr>
          <a:lstStyle/>
          <a:p>
            <a:pPr algn="ctr"/>
            <a:r>
              <a:rPr lang="en-US" sz="2000" b="1" dirty="0"/>
              <a:t>C</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108" y="25014574"/>
            <a:ext cx="9906000" cy="7429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8538" y="2418634"/>
            <a:ext cx="3560931" cy="244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09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1035</Words>
  <Application>Microsoft Office PowerPoint</Application>
  <PresentationFormat>Custom</PresentationFormat>
  <Paragraphs>61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Fontenot, Kathryn</dc:creator>
  <cp:lastModifiedBy>Fontenot, Kathryn</cp:lastModifiedBy>
  <cp:revision>30</cp:revision>
  <dcterms:created xsi:type="dcterms:W3CDTF">2014-07-17T20:03:54Z</dcterms:created>
  <dcterms:modified xsi:type="dcterms:W3CDTF">2014-07-22T18:08:43Z</dcterms:modified>
</cp:coreProperties>
</file>