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2976800" cy="32918400"/>
  <p:notesSz cx="6797675" cy="9928225"/>
  <p:defaultTextStyle>
    <a:defPPr>
      <a:defRPr lang="pt-BR"/>
    </a:defPPr>
    <a:lvl1pPr marL="0" algn="l" defTabSz="4911608" rtl="0" eaLnBrk="1" latinLnBrk="0" hangingPunct="1">
      <a:defRPr sz="9700" kern="1200">
        <a:solidFill>
          <a:schemeClr val="tx1"/>
        </a:solidFill>
        <a:latin typeface="+mn-lt"/>
        <a:ea typeface="+mn-ea"/>
        <a:cs typeface="+mn-cs"/>
      </a:defRPr>
    </a:lvl1pPr>
    <a:lvl2pPr marL="2455804" algn="l" defTabSz="4911608" rtl="0" eaLnBrk="1" latinLnBrk="0" hangingPunct="1">
      <a:defRPr sz="9700" kern="1200">
        <a:solidFill>
          <a:schemeClr val="tx1"/>
        </a:solidFill>
        <a:latin typeface="+mn-lt"/>
        <a:ea typeface="+mn-ea"/>
        <a:cs typeface="+mn-cs"/>
      </a:defRPr>
    </a:lvl2pPr>
    <a:lvl3pPr marL="4911608" algn="l" defTabSz="4911608" rtl="0" eaLnBrk="1" latinLnBrk="0" hangingPunct="1">
      <a:defRPr sz="9700" kern="1200">
        <a:solidFill>
          <a:schemeClr val="tx1"/>
        </a:solidFill>
        <a:latin typeface="+mn-lt"/>
        <a:ea typeface="+mn-ea"/>
        <a:cs typeface="+mn-cs"/>
      </a:defRPr>
    </a:lvl3pPr>
    <a:lvl4pPr marL="7367412" algn="l" defTabSz="4911608" rtl="0" eaLnBrk="1" latinLnBrk="0" hangingPunct="1">
      <a:defRPr sz="9700" kern="1200">
        <a:solidFill>
          <a:schemeClr val="tx1"/>
        </a:solidFill>
        <a:latin typeface="+mn-lt"/>
        <a:ea typeface="+mn-ea"/>
        <a:cs typeface="+mn-cs"/>
      </a:defRPr>
    </a:lvl4pPr>
    <a:lvl5pPr marL="9823216" algn="l" defTabSz="4911608" rtl="0" eaLnBrk="1" latinLnBrk="0" hangingPunct="1">
      <a:defRPr sz="9700" kern="1200">
        <a:solidFill>
          <a:schemeClr val="tx1"/>
        </a:solidFill>
        <a:latin typeface="+mn-lt"/>
        <a:ea typeface="+mn-ea"/>
        <a:cs typeface="+mn-cs"/>
      </a:defRPr>
    </a:lvl5pPr>
    <a:lvl6pPr marL="12279020" algn="l" defTabSz="4911608" rtl="0" eaLnBrk="1" latinLnBrk="0" hangingPunct="1">
      <a:defRPr sz="9700" kern="1200">
        <a:solidFill>
          <a:schemeClr val="tx1"/>
        </a:solidFill>
        <a:latin typeface="+mn-lt"/>
        <a:ea typeface="+mn-ea"/>
        <a:cs typeface="+mn-cs"/>
      </a:defRPr>
    </a:lvl6pPr>
    <a:lvl7pPr marL="14734824" algn="l" defTabSz="4911608" rtl="0" eaLnBrk="1" latinLnBrk="0" hangingPunct="1">
      <a:defRPr sz="9700" kern="1200">
        <a:solidFill>
          <a:schemeClr val="tx1"/>
        </a:solidFill>
        <a:latin typeface="+mn-lt"/>
        <a:ea typeface="+mn-ea"/>
        <a:cs typeface="+mn-cs"/>
      </a:defRPr>
    </a:lvl7pPr>
    <a:lvl8pPr marL="17190629" algn="l" defTabSz="4911608" rtl="0" eaLnBrk="1" latinLnBrk="0" hangingPunct="1">
      <a:defRPr sz="9700" kern="1200">
        <a:solidFill>
          <a:schemeClr val="tx1"/>
        </a:solidFill>
        <a:latin typeface="+mn-lt"/>
        <a:ea typeface="+mn-ea"/>
        <a:cs typeface="+mn-cs"/>
      </a:defRPr>
    </a:lvl8pPr>
    <a:lvl9pPr marL="19646433" algn="l" defTabSz="4911608" rtl="0" eaLnBrk="1" latinLnBrk="0" hangingPunct="1">
      <a:defRPr sz="97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368">
          <p15:clr>
            <a:srgbClr val="A4A3A4"/>
          </p15:clr>
        </p15:guide>
        <p15:guide id="2" pos="13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6001B"/>
    <a:srgbClr val="660033"/>
    <a:srgbClr val="A5002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721" autoAdjust="0"/>
    <p:restoredTop sz="94434" autoAdjust="0"/>
  </p:normalViewPr>
  <p:slideViewPr>
    <p:cSldViewPr>
      <p:cViewPr>
        <p:scale>
          <a:sx n="33" d="100"/>
          <a:sy n="33" d="100"/>
        </p:scale>
        <p:origin x="-1182" y="1938"/>
      </p:cViewPr>
      <p:guideLst>
        <p:guide orient="horz" pos="10368"/>
        <p:guide pos="1353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624BDB5-1111-4C99-8B66-FA41F49121F5}" type="datetimeFigureOut">
              <a:rPr lang="pt-BR" smtClean="0"/>
              <a:pPr/>
              <a:t>14/07/2014</a:t>
            </a:fld>
            <a:endParaRPr lang="pt-BR"/>
          </a:p>
        </p:txBody>
      </p:sp>
      <p:sp>
        <p:nvSpPr>
          <p:cNvPr id="4" name="Espaço Reservado para Imagem de Slide 3"/>
          <p:cNvSpPr>
            <a:spLocks noGrp="1" noRot="1" noChangeAspect="1"/>
          </p:cNvSpPr>
          <p:nvPr>
            <p:ph type="sldImg" idx="2"/>
          </p:nvPr>
        </p:nvSpPr>
        <p:spPr>
          <a:xfrm>
            <a:off x="1212850" y="1241425"/>
            <a:ext cx="437197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37CD6CB-AAD7-4255-9236-295C5D50DAF7}" type="slidenum">
              <a:rPr lang="pt-BR" smtClean="0"/>
              <a:pPr/>
              <a:t>‹nº›</a:t>
            </a:fld>
            <a:endParaRPr lang="pt-BR"/>
          </a:p>
        </p:txBody>
      </p:sp>
    </p:spTree>
    <p:extLst>
      <p:ext uri="{BB962C8B-B14F-4D97-AF65-F5344CB8AC3E}">
        <p14:creationId xmlns="" xmlns:p14="http://schemas.microsoft.com/office/powerpoint/2010/main" val="579407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37CD6CB-AAD7-4255-9236-295C5D50DAF7}" type="slidenum">
              <a:rPr lang="pt-BR" smtClean="0"/>
              <a:pPr/>
              <a:t>1</a:t>
            </a:fld>
            <a:endParaRPr lang="pt-BR"/>
          </a:p>
        </p:txBody>
      </p:sp>
    </p:spTree>
    <p:extLst>
      <p:ext uri="{BB962C8B-B14F-4D97-AF65-F5344CB8AC3E}">
        <p14:creationId xmlns="" xmlns:p14="http://schemas.microsoft.com/office/powerpoint/2010/main" val="2922584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23260" y="10226043"/>
            <a:ext cx="36530280" cy="7056120"/>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6446520" y="18653760"/>
            <a:ext cx="30083760" cy="8412480"/>
          </a:xfrm>
        </p:spPr>
        <p:txBody>
          <a:bodyPr/>
          <a:lstStyle>
            <a:lvl1pPr marL="0" indent="0" algn="ctr">
              <a:buNone/>
              <a:defRPr>
                <a:solidFill>
                  <a:schemeClr val="tx1">
                    <a:tint val="75000"/>
                  </a:schemeClr>
                </a:solidFill>
              </a:defRPr>
            </a:lvl1pPr>
            <a:lvl2pPr marL="2455804" indent="0" algn="ctr">
              <a:buNone/>
              <a:defRPr>
                <a:solidFill>
                  <a:schemeClr val="tx1">
                    <a:tint val="75000"/>
                  </a:schemeClr>
                </a:solidFill>
              </a:defRPr>
            </a:lvl2pPr>
            <a:lvl3pPr marL="4911608" indent="0" algn="ctr">
              <a:buNone/>
              <a:defRPr>
                <a:solidFill>
                  <a:schemeClr val="tx1">
                    <a:tint val="75000"/>
                  </a:schemeClr>
                </a:solidFill>
              </a:defRPr>
            </a:lvl3pPr>
            <a:lvl4pPr marL="7367412" indent="0" algn="ctr">
              <a:buNone/>
              <a:defRPr>
                <a:solidFill>
                  <a:schemeClr val="tx1">
                    <a:tint val="75000"/>
                  </a:schemeClr>
                </a:solidFill>
              </a:defRPr>
            </a:lvl4pPr>
            <a:lvl5pPr marL="9823216" indent="0" algn="ctr">
              <a:buNone/>
              <a:defRPr>
                <a:solidFill>
                  <a:schemeClr val="tx1">
                    <a:tint val="75000"/>
                  </a:schemeClr>
                </a:solidFill>
              </a:defRPr>
            </a:lvl5pPr>
            <a:lvl6pPr marL="12279020" indent="0" algn="ctr">
              <a:buNone/>
              <a:defRPr>
                <a:solidFill>
                  <a:schemeClr val="tx1">
                    <a:tint val="75000"/>
                  </a:schemeClr>
                </a:solidFill>
              </a:defRPr>
            </a:lvl6pPr>
            <a:lvl7pPr marL="14734824" indent="0" algn="ctr">
              <a:buNone/>
              <a:defRPr>
                <a:solidFill>
                  <a:schemeClr val="tx1">
                    <a:tint val="75000"/>
                  </a:schemeClr>
                </a:solidFill>
              </a:defRPr>
            </a:lvl7pPr>
            <a:lvl8pPr marL="17190629" indent="0" algn="ctr">
              <a:buNone/>
              <a:defRPr>
                <a:solidFill>
                  <a:schemeClr val="tx1">
                    <a:tint val="75000"/>
                  </a:schemeClr>
                </a:solidFill>
              </a:defRPr>
            </a:lvl8pPr>
            <a:lvl9pPr marL="19646433"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7480668-1988-4A74-86C8-427FF8B60E61}" type="datetimeFigureOut">
              <a:rPr lang="pt-BR" smtClean="0"/>
              <a:pPr/>
              <a:t>14/07/2014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2549A77-94A9-4283-8A72-8C13C2979696}" type="slidenum">
              <a:rPr lang="pt-BR" smtClean="0"/>
              <a:pPr/>
              <a:t>‹nº›</a:t>
            </a:fld>
            <a:endParaRPr lang="pt-BR"/>
          </a:p>
        </p:txBody>
      </p:sp>
    </p:spTree>
    <p:extLst>
      <p:ext uri="{BB962C8B-B14F-4D97-AF65-F5344CB8AC3E}">
        <p14:creationId xmlns="" xmlns:p14="http://schemas.microsoft.com/office/powerpoint/2010/main" val="3566422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7480668-1988-4A74-86C8-427FF8B60E61}" type="datetimeFigureOut">
              <a:rPr lang="pt-BR" smtClean="0"/>
              <a:pPr/>
              <a:t>14/07/2014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2549A77-94A9-4283-8A72-8C13C2979696}" type="slidenum">
              <a:rPr lang="pt-BR" smtClean="0"/>
              <a:pPr/>
              <a:t>‹nº›</a:t>
            </a:fld>
            <a:endParaRPr lang="pt-BR"/>
          </a:p>
        </p:txBody>
      </p:sp>
    </p:spTree>
    <p:extLst>
      <p:ext uri="{BB962C8B-B14F-4D97-AF65-F5344CB8AC3E}">
        <p14:creationId xmlns="" xmlns:p14="http://schemas.microsoft.com/office/powerpoint/2010/main" val="159414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158180" y="1318265"/>
            <a:ext cx="9669780" cy="28087320"/>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2148840" y="1318265"/>
            <a:ext cx="28293060" cy="2808732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7480668-1988-4A74-86C8-427FF8B60E61}" type="datetimeFigureOut">
              <a:rPr lang="pt-BR" smtClean="0"/>
              <a:pPr/>
              <a:t>14/07/2014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2549A77-94A9-4283-8A72-8C13C2979696}" type="slidenum">
              <a:rPr lang="pt-BR" smtClean="0"/>
              <a:pPr/>
              <a:t>‹nº›</a:t>
            </a:fld>
            <a:endParaRPr lang="pt-BR"/>
          </a:p>
        </p:txBody>
      </p:sp>
    </p:spTree>
    <p:extLst>
      <p:ext uri="{BB962C8B-B14F-4D97-AF65-F5344CB8AC3E}">
        <p14:creationId xmlns="" xmlns:p14="http://schemas.microsoft.com/office/powerpoint/2010/main" val="258444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7480668-1988-4A74-86C8-427FF8B60E61}" type="datetimeFigureOut">
              <a:rPr lang="pt-BR" smtClean="0"/>
              <a:pPr/>
              <a:t>14/07/2014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2549A77-94A9-4283-8A72-8C13C2979696}" type="slidenum">
              <a:rPr lang="pt-BR" smtClean="0"/>
              <a:pPr/>
              <a:t>‹nº›</a:t>
            </a:fld>
            <a:endParaRPr lang="pt-BR"/>
          </a:p>
        </p:txBody>
      </p:sp>
    </p:spTree>
    <p:extLst>
      <p:ext uri="{BB962C8B-B14F-4D97-AF65-F5344CB8AC3E}">
        <p14:creationId xmlns="" xmlns:p14="http://schemas.microsoft.com/office/powerpoint/2010/main" val="324741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394871" y="21153122"/>
            <a:ext cx="36530280" cy="6537960"/>
          </a:xfrm>
        </p:spPr>
        <p:txBody>
          <a:bodyPr anchor="t"/>
          <a:lstStyle>
            <a:lvl1pPr algn="l">
              <a:defRPr sz="215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3394871" y="13952225"/>
            <a:ext cx="36530280" cy="7200898"/>
          </a:xfrm>
        </p:spPr>
        <p:txBody>
          <a:bodyPr anchor="b"/>
          <a:lstStyle>
            <a:lvl1pPr marL="0" indent="0">
              <a:buNone/>
              <a:defRPr sz="10700">
                <a:solidFill>
                  <a:schemeClr val="tx1">
                    <a:tint val="75000"/>
                  </a:schemeClr>
                </a:solidFill>
              </a:defRPr>
            </a:lvl1pPr>
            <a:lvl2pPr marL="2455804" indent="0">
              <a:buNone/>
              <a:defRPr sz="9700">
                <a:solidFill>
                  <a:schemeClr val="tx1">
                    <a:tint val="75000"/>
                  </a:schemeClr>
                </a:solidFill>
              </a:defRPr>
            </a:lvl2pPr>
            <a:lvl3pPr marL="4911608" indent="0">
              <a:buNone/>
              <a:defRPr sz="8600">
                <a:solidFill>
                  <a:schemeClr val="tx1">
                    <a:tint val="75000"/>
                  </a:schemeClr>
                </a:solidFill>
              </a:defRPr>
            </a:lvl3pPr>
            <a:lvl4pPr marL="7367412" indent="0">
              <a:buNone/>
              <a:defRPr sz="7500">
                <a:solidFill>
                  <a:schemeClr val="tx1">
                    <a:tint val="75000"/>
                  </a:schemeClr>
                </a:solidFill>
              </a:defRPr>
            </a:lvl4pPr>
            <a:lvl5pPr marL="9823216" indent="0">
              <a:buNone/>
              <a:defRPr sz="7500">
                <a:solidFill>
                  <a:schemeClr val="tx1">
                    <a:tint val="75000"/>
                  </a:schemeClr>
                </a:solidFill>
              </a:defRPr>
            </a:lvl5pPr>
            <a:lvl6pPr marL="12279020" indent="0">
              <a:buNone/>
              <a:defRPr sz="7500">
                <a:solidFill>
                  <a:schemeClr val="tx1">
                    <a:tint val="75000"/>
                  </a:schemeClr>
                </a:solidFill>
              </a:defRPr>
            </a:lvl6pPr>
            <a:lvl7pPr marL="14734824" indent="0">
              <a:buNone/>
              <a:defRPr sz="7500">
                <a:solidFill>
                  <a:schemeClr val="tx1">
                    <a:tint val="75000"/>
                  </a:schemeClr>
                </a:solidFill>
              </a:defRPr>
            </a:lvl7pPr>
            <a:lvl8pPr marL="17190629" indent="0">
              <a:buNone/>
              <a:defRPr sz="7500">
                <a:solidFill>
                  <a:schemeClr val="tx1">
                    <a:tint val="75000"/>
                  </a:schemeClr>
                </a:solidFill>
              </a:defRPr>
            </a:lvl8pPr>
            <a:lvl9pPr marL="19646433" indent="0">
              <a:buNone/>
              <a:defRPr sz="75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57480668-1988-4A74-86C8-427FF8B60E61}" type="datetimeFigureOut">
              <a:rPr lang="pt-BR" smtClean="0"/>
              <a:pPr/>
              <a:t>14/07/2014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2549A77-94A9-4283-8A72-8C13C2979696}" type="slidenum">
              <a:rPr lang="pt-BR" smtClean="0"/>
              <a:pPr/>
              <a:t>‹nº›</a:t>
            </a:fld>
            <a:endParaRPr lang="pt-BR"/>
          </a:p>
        </p:txBody>
      </p:sp>
    </p:spTree>
    <p:extLst>
      <p:ext uri="{BB962C8B-B14F-4D97-AF65-F5344CB8AC3E}">
        <p14:creationId xmlns="" xmlns:p14="http://schemas.microsoft.com/office/powerpoint/2010/main" val="233935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2148840" y="7680963"/>
            <a:ext cx="18981420" cy="21724622"/>
          </a:xfrm>
        </p:spPr>
        <p:txBody>
          <a:bodyPr/>
          <a:lstStyle>
            <a:lvl1pPr>
              <a:defRPr sz="15000"/>
            </a:lvl1pPr>
            <a:lvl2pPr>
              <a:defRPr sz="12900"/>
            </a:lvl2pPr>
            <a:lvl3pPr>
              <a:defRPr sz="10700"/>
            </a:lvl3pPr>
            <a:lvl4pPr>
              <a:defRPr sz="9700"/>
            </a:lvl4pPr>
            <a:lvl5pPr>
              <a:defRPr sz="9700"/>
            </a:lvl5pPr>
            <a:lvl6pPr>
              <a:defRPr sz="9700"/>
            </a:lvl6pPr>
            <a:lvl7pPr>
              <a:defRPr sz="9700"/>
            </a:lvl7pPr>
            <a:lvl8pPr>
              <a:defRPr sz="9700"/>
            </a:lvl8pPr>
            <a:lvl9pPr>
              <a:defRPr sz="97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21846540" y="7680963"/>
            <a:ext cx="18981420" cy="21724622"/>
          </a:xfrm>
        </p:spPr>
        <p:txBody>
          <a:bodyPr/>
          <a:lstStyle>
            <a:lvl1pPr>
              <a:defRPr sz="15000"/>
            </a:lvl1pPr>
            <a:lvl2pPr>
              <a:defRPr sz="12900"/>
            </a:lvl2pPr>
            <a:lvl3pPr>
              <a:defRPr sz="10700"/>
            </a:lvl3pPr>
            <a:lvl4pPr>
              <a:defRPr sz="9700"/>
            </a:lvl4pPr>
            <a:lvl5pPr>
              <a:defRPr sz="9700"/>
            </a:lvl5pPr>
            <a:lvl6pPr>
              <a:defRPr sz="9700"/>
            </a:lvl6pPr>
            <a:lvl7pPr>
              <a:defRPr sz="9700"/>
            </a:lvl7pPr>
            <a:lvl8pPr>
              <a:defRPr sz="9700"/>
            </a:lvl8pPr>
            <a:lvl9pPr>
              <a:defRPr sz="97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7480668-1988-4A74-86C8-427FF8B60E61}" type="datetimeFigureOut">
              <a:rPr lang="pt-BR" smtClean="0"/>
              <a:pPr/>
              <a:t>14/07/2014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2549A77-94A9-4283-8A72-8C13C2979696}" type="slidenum">
              <a:rPr lang="pt-BR" smtClean="0"/>
              <a:pPr/>
              <a:t>‹nº›</a:t>
            </a:fld>
            <a:endParaRPr lang="pt-BR"/>
          </a:p>
        </p:txBody>
      </p:sp>
    </p:spTree>
    <p:extLst>
      <p:ext uri="{BB962C8B-B14F-4D97-AF65-F5344CB8AC3E}">
        <p14:creationId xmlns="" xmlns:p14="http://schemas.microsoft.com/office/powerpoint/2010/main" val="329276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2148840" y="7368543"/>
            <a:ext cx="18988884" cy="3070857"/>
          </a:xfrm>
        </p:spPr>
        <p:txBody>
          <a:bodyPr anchor="b"/>
          <a:lstStyle>
            <a:lvl1pPr marL="0" indent="0">
              <a:buNone/>
              <a:defRPr sz="12900" b="1"/>
            </a:lvl1pPr>
            <a:lvl2pPr marL="2455804" indent="0">
              <a:buNone/>
              <a:defRPr sz="10700" b="1"/>
            </a:lvl2pPr>
            <a:lvl3pPr marL="4911608" indent="0">
              <a:buNone/>
              <a:defRPr sz="9700" b="1"/>
            </a:lvl3pPr>
            <a:lvl4pPr marL="7367412" indent="0">
              <a:buNone/>
              <a:defRPr sz="8600" b="1"/>
            </a:lvl4pPr>
            <a:lvl5pPr marL="9823216" indent="0">
              <a:buNone/>
              <a:defRPr sz="8600" b="1"/>
            </a:lvl5pPr>
            <a:lvl6pPr marL="12279020" indent="0">
              <a:buNone/>
              <a:defRPr sz="8600" b="1"/>
            </a:lvl6pPr>
            <a:lvl7pPr marL="14734824" indent="0">
              <a:buNone/>
              <a:defRPr sz="8600" b="1"/>
            </a:lvl7pPr>
            <a:lvl8pPr marL="17190629" indent="0">
              <a:buNone/>
              <a:defRPr sz="8600" b="1"/>
            </a:lvl8pPr>
            <a:lvl9pPr marL="19646433" indent="0">
              <a:buNone/>
              <a:defRPr sz="8600" b="1"/>
            </a:lvl9pPr>
          </a:lstStyle>
          <a:p>
            <a:pPr lvl="0"/>
            <a:r>
              <a:rPr lang="pt-BR" smtClean="0"/>
              <a:t>Clique para editar o texto mestre</a:t>
            </a:r>
          </a:p>
        </p:txBody>
      </p:sp>
      <p:sp>
        <p:nvSpPr>
          <p:cNvPr id="4" name="Espaço Reservado para Conteúdo 3"/>
          <p:cNvSpPr>
            <a:spLocks noGrp="1"/>
          </p:cNvSpPr>
          <p:nvPr>
            <p:ph sz="half" idx="2"/>
          </p:nvPr>
        </p:nvSpPr>
        <p:spPr>
          <a:xfrm>
            <a:off x="2148840" y="10439400"/>
            <a:ext cx="18988884" cy="18966183"/>
          </a:xfrm>
        </p:spPr>
        <p:txBody>
          <a:bodyPr/>
          <a:lstStyle>
            <a:lvl1pPr>
              <a:defRPr sz="12900"/>
            </a:lvl1pPr>
            <a:lvl2pPr>
              <a:defRPr sz="10700"/>
            </a:lvl2pPr>
            <a:lvl3pPr>
              <a:defRPr sz="9700"/>
            </a:lvl3pPr>
            <a:lvl4pPr>
              <a:defRPr sz="8600"/>
            </a:lvl4pPr>
            <a:lvl5pPr>
              <a:defRPr sz="8600"/>
            </a:lvl5pPr>
            <a:lvl6pPr>
              <a:defRPr sz="8600"/>
            </a:lvl6pPr>
            <a:lvl7pPr>
              <a:defRPr sz="8600"/>
            </a:lvl7pPr>
            <a:lvl8pPr>
              <a:defRPr sz="8600"/>
            </a:lvl8pPr>
            <a:lvl9pPr>
              <a:defRPr sz="8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21831620" y="7368543"/>
            <a:ext cx="18996343" cy="3070857"/>
          </a:xfrm>
        </p:spPr>
        <p:txBody>
          <a:bodyPr anchor="b"/>
          <a:lstStyle>
            <a:lvl1pPr marL="0" indent="0">
              <a:buNone/>
              <a:defRPr sz="12900" b="1"/>
            </a:lvl1pPr>
            <a:lvl2pPr marL="2455804" indent="0">
              <a:buNone/>
              <a:defRPr sz="10700" b="1"/>
            </a:lvl2pPr>
            <a:lvl3pPr marL="4911608" indent="0">
              <a:buNone/>
              <a:defRPr sz="9700" b="1"/>
            </a:lvl3pPr>
            <a:lvl4pPr marL="7367412" indent="0">
              <a:buNone/>
              <a:defRPr sz="8600" b="1"/>
            </a:lvl4pPr>
            <a:lvl5pPr marL="9823216" indent="0">
              <a:buNone/>
              <a:defRPr sz="8600" b="1"/>
            </a:lvl5pPr>
            <a:lvl6pPr marL="12279020" indent="0">
              <a:buNone/>
              <a:defRPr sz="8600" b="1"/>
            </a:lvl6pPr>
            <a:lvl7pPr marL="14734824" indent="0">
              <a:buNone/>
              <a:defRPr sz="8600" b="1"/>
            </a:lvl7pPr>
            <a:lvl8pPr marL="17190629" indent="0">
              <a:buNone/>
              <a:defRPr sz="8600" b="1"/>
            </a:lvl8pPr>
            <a:lvl9pPr marL="19646433" indent="0">
              <a:buNone/>
              <a:defRPr sz="8600" b="1"/>
            </a:lvl9pPr>
          </a:lstStyle>
          <a:p>
            <a:pPr lvl="0"/>
            <a:r>
              <a:rPr lang="pt-BR" smtClean="0"/>
              <a:t>Clique para editar o texto mestre</a:t>
            </a:r>
          </a:p>
        </p:txBody>
      </p:sp>
      <p:sp>
        <p:nvSpPr>
          <p:cNvPr id="6" name="Espaço Reservado para Conteúdo 5"/>
          <p:cNvSpPr>
            <a:spLocks noGrp="1"/>
          </p:cNvSpPr>
          <p:nvPr>
            <p:ph sz="quarter" idx="4"/>
          </p:nvPr>
        </p:nvSpPr>
        <p:spPr>
          <a:xfrm>
            <a:off x="21831620" y="10439400"/>
            <a:ext cx="18996343" cy="18966183"/>
          </a:xfrm>
        </p:spPr>
        <p:txBody>
          <a:bodyPr/>
          <a:lstStyle>
            <a:lvl1pPr>
              <a:defRPr sz="12900"/>
            </a:lvl1pPr>
            <a:lvl2pPr>
              <a:defRPr sz="10700"/>
            </a:lvl2pPr>
            <a:lvl3pPr>
              <a:defRPr sz="9700"/>
            </a:lvl3pPr>
            <a:lvl4pPr>
              <a:defRPr sz="8600"/>
            </a:lvl4pPr>
            <a:lvl5pPr>
              <a:defRPr sz="8600"/>
            </a:lvl5pPr>
            <a:lvl6pPr>
              <a:defRPr sz="8600"/>
            </a:lvl6pPr>
            <a:lvl7pPr>
              <a:defRPr sz="8600"/>
            </a:lvl7pPr>
            <a:lvl8pPr>
              <a:defRPr sz="8600"/>
            </a:lvl8pPr>
            <a:lvl9pPr>
              <a:defRPr sz="8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7480668-1988-4A74-86C8-427FF8B60E61}" type="datetimeFigureOut">
              <a:rPr lang="pt-BR" smtClean="0"/>
              <a:pPr/>
              <a:t>14/07/2014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2549A77-94A9-4283-8A72-8C13C2979696}" type="slidenum">
              <a:rPr lang="pt-BR" smtClean="0"/>
              <a:pPr/>
              <a:t>‹nº›</a:t>
            </a:fld>
            <a:endParaRPr lang="pt-BR"/>
          </a:p>
        </p:txBody>
      </p:sp>
    </p:spTree>
    <p:extLst>
      <p:ext uri="{BB962C8B-B14F-4D97-AF65-F5344CB8AC3E}">
        <p14:creationId xmlns="" xmlns:p14="http://schemas.microsoft.com/office/powerpoint/2010/main" val="329372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7480668-1988-4A74-86C8-427FF8B60E61}" type="datetimeFigureOut">
              <a:rPr lang="pt-BR" smtClean="0"/>
              <a:pPr/>
              <a:t>14/07/2014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2549A77-94A9-4283-8A72-8C13C2979696}" type="slidenum">
              <a:rPr lang="pt-BR" smtClean="0"/>
              <a:pPr/>
              <a:t>‹nº›</a:t>
            </a:fld>
            <a:endParaRPr lang="pt-BR"/>
          </a:p>
        </p:txBody>
      </p:sp>
    </p:spTree>
    <p:extLst>
      <p:ext uri="{BB962C8B-B14F-4D97-AF65-F5344CB8AC3E}">
        <p14:creationId xmlns="" xmlns:p14="http://schemas.microsoft.com/office/powerpoint/2010/main" val="1839926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7480668-1988-4A74-86C8-427FF8B60E61}" type="datetimeFigureOut">
              <a:rPr lang="pt-BR" smtClean="0"/>
              <a:pPr/>
              <a:t>14/07/2014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2549A77-94A9-4283-8A72-8C13C2979696}" type="slidenum">
              <a:rPr lang="pt-BR" smtClean="0"/>
              <a:pPr/>
              <a:t>‹nº›</a:t>
            </a:fld>
            <a:endParaRPr lang="pt-BR"/>
          </a:p>
        </p:txBody>
      </p:sp>
    </p:spTree>
    <p:extLst>
      <p:ext uri="{BB962C8B-B14F-4D97-AF65-F5344CB8AC3E}">
        <p14:creationId xmlns="" xmlns:p14="http://schemas.microsoft.com/office/powerpoint/2010/main" val="24538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8843" y="1310640"/>
            <a:ext cx="14139071" cy="5577840"/>
          </a:xfrm>
        </p:spPr>
        <p:txBody>
          <a:bodyPr anchor="b"/>
          <a:lstStyle>
            <a:lvl1pPr algn="l">
              <a:defRPr sz="10700" b="1"/>
            </a:lvl1pPr>
          </a:lstStyle>
          <a:p>
            <a:r>
              <a:rPr lang="pt-BR" smtClean="0"/>
              <a:t>Clique para editar o título mestre</a:t>
            </a:r>
            <a:endParaRPr lang="pt-BR"/>
          </a:p>
        </p:txBody>
      </p:sp>
      <p:sp>
        <p:nvSpPr>
          <p:cNvPr id="3" name="Espaço Reservado para Conteúdo 2"/>
          <p:cNvSpPr>
            <a:spLocks noGrp="1"/>
          </p:cNvSpPr>
          <p:nvPr>
            <p:ph idx="1"/>
          </p:nvPr>
        </p:nvSpPr>
        <p:spPr>
          <a:xfrm>
            <a:off x="16802736" y="1310643"/>
            <a:ext cx="24025225" cy="28094942"/>
          </a:xfrm>
        </p:spPr>
        <p:txBody>
          <a:bodyPr/>
          <a:lstStyle>
            <a:lvl1pPr>
              <a:defRPr sz="17200"/>
            </a:lvl1pPr>
            <a:lvl2pPr>
              <a:defRPr sz="15000"/>
            </a:lvl2pPr>
            <a:lvl3pPr>
              <a:defRPr sz="12900"/>
            </a:lvl3pPr>
            <a:lvl4pPr>
              <a:defRPr sz="10700"/>
            </a:lvl4pPr>
            <a:lvl5pPr>
              <a:defRPr sz="10700"/>
            </a:lvl5pPr>
            <a:lvl6pPr>
              <a:defRPr sz="10700"/>
            </a:lvl6pPr>
            <a:lvl7pPr>
              <a:defRPr sz="10700"/>
            </a:lvl7pPr>
            <a:lvl8pPr>
              <a:defRPr sz="10700"/>
            </a:lvl8pPr>
            <a:lvl9pPr>
              <a:defRPr sz="107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2148843" y="6888483"/>
            <a:ext cx="14139071" cy="22517102"/>
          </a:xfrm>
        </p:spPr>
        <p:txBody>
          <a:bodyPr/>
          <a:lstStyle>
            <a:lvl1pPr marL="0" indent="0">
              <a:buNone/>
              <a:defRPr sz="7500"/>
            </a:lvl1pPr>
            <a:lvl2pPr marL="2455804" indent="0">
              <a:buNone/>
              <a:defRPr sz="6400"/>
            </a:lvl2pPr>
            <a:lvl3pPr marL="4911608" indent="0">
              <a:buNone/>
              <a:defRPr sz="5400"/>
            </a:lvl3pPr>
            <a:lvl4pPr marL="7367412" indent="0">
              <a:buNone/>
              <a:defRPr sz="4800"/>
            </a:lvl4pPr>
            <a:lvl5pPr marL="9823216" indent="0">
              <a:buNone/>
              <a:defRPr sz="4800"/>
            </a:lvl5pPr>
            <a:lvl6pPr marL="12279020" indent="0">
              <a:buNone/>
              <a:defRPr sz="4800"/>
            </a:lvl6pPr>
            <a:lvl7pPr marL="14734824" indent="0">
              <a:buNone/>
              <a:defRPr sz="4800"/>
            </a:lvl7pPr>
            <a:lvl8pPr marL="17190629" indent="0">
              <a:buNone/>
              <a:defRPr sz="4800"/>
            </a:lvl8pPr>
            <a:lvl9pPr marL="19646433" indent="0">
              <a:buNone/>
              <a:defRPr sz="48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7480668-1988-4A74-86C8-427FF8B60E61}" type="datetimeFigureOut">
              <a:rPr lang="pt-BR" smtClean="0"/>
              <a:pPr/>
              <a:t>14/07/2014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2549A77-94A9-4283-8A72-8C13C2979696}" type="slidenum">
              <a:rPr lang="pt-BR" smtClean="0"/>
              <a:pPr/>
              <a:t>‹nº›</a:t>
            </a:fld>
            <a:endParaRPr lang="pt-BR"/>
          </a:p>
        </p:txBody>
      </p:sp>
    </p:spTree>
    <p:extLst>
      <p:ext uri="{BB962C8B-B14F-4D97-AF65-F5344CB8AC3E}">
        <p14:creationId xmlns="" xmlns:p14="http://schemas.microsoft.com/office/powerpoint/2010/main" val="3683727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423754" y="23042880"/>
            <a:ext cx="25786080" cy="2720342"/>
          </a:xfrm>
        </p:spPr>
        <p:txBody>
          <a:bodyPr anchor="b"/>
          <a:lstStyle>
            <a:lvl1pPr algn="l">
              <a:defRPr sz="107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8423754" y="2941320"/>
            <a:ext cx="25786080" cy="19751040"/>
          </a:xfrm>
        </p:spPr>
        <p:txBody>
          <a:bodyPr/>
          <a:lstStyle>
            <a:lvl1pPr marL="0" indent="0">
              <a:buNone/>
              <a:defRPr sz="17200"/>
            </a:lvl1pPr>
            <a:lvl2pPr marL="2455804" indent="0">
              <a:buNone/>
              <a:defRPr sz="15000"/>
            </a:lvl2pPr>
            <a:lvl3pPr marL="4911608" indent="0">
              <a:buNone/>
              <a:defRPr sz="12900"/>
            </a:lvl3pPr>
            <a:lvl4pPr marL="7367412" indent="0">
              <a:buNone/>
              <a:defRPr sz="10700"/>
            </a:lvl4pPr>
            <a:lvl5pPr marL="9823216" indent="0">
              <a:buNone/>
              <a:defRPr sz="10700"/>
            </a:lvl5pPr>
            <a:lvl6pPr marL="12279020" indent="0">
              <a:buNone/>
              <a:defRPr sz="10700"/>
            </a:lvl6pPr>
            <a:lvl7pPr marL="14734824" indent="0">
              <a:buNone/>
              <a:defRPr sz="10700"/>
            </a:lvl7pPr>
            <a:lvl8pPr marL="17190629" indent="0">
              <a:buNone/>
              <a:defRPr sz="10700"/>
            </a:lvl8pPr>
            <a:lvl9pPr marL="19646433" indent="0">
              <a:buNone/>
              <a:defRPr sz="10700"/>
            </a:lvl9pPr>
          </a:lstStyle>
          <a:p>
            <a:endParaRPr lang="pt-BR"/>
          </a:p>
        </p:txBody>
      </p:sp>
      <p:sp>
        <p:nvSpPr>
          <p:cNvPr id="4" name="Espaço Reservado para Texto 3"/>
          <p:cNvSpPr>
            <a:spLocks noGrp="1"/>
          </p:cNvSpPr>
          <p:nvPr>
            <p:ph type="body" sz="half" idx="2"/>
          </p:nvPr>
        </p:nvSpPr>
        <p:spPr>
          <a:xfrm>
            <a:off x="8423754" y="25763222"/>
            <a:ext cx="25786080" cy="3863338"/>
          </a:xfrm>
        </p:spPr>
        <p:txBody>
          <a:bodyPr/>
          <a:lstStyle>
            <a:lvl1pPr marL="0" indent="0">
              <a:buNone/>
              <a:defRPr sz="7500"/>
            </a:lvl1pPr>
            <a:lvl2pPr marL="2455804" indent="0">
              <a:buNone/>
              <a:defRPr sz="6400"/>
            </a:lvl2pPr>
            <a:lvl3pPr marL="4911608" indent="0">
              <a:buNone/>
              <a:defRPr sz="5400"/>
            </a:lvl3pPr>
            <a:lvl4pPr marL="7367412" indent="0">
              <a:buNone/>
              <a:defRPr sz="4800"/>
            </a:lvl4pPr>
            <a:lvl5pPr marL="9823216" indent="0">
              <a:buNone/>
              <a:defRPr sz="4800"/>
            </a:lvl5pPr>
            <a:lvl6pPr marL="12279020" indent="0">
              <a:buNone/>
              <a:defRPr sz="4800"/>
            </a:lvl6pPr>
            <a:lvl7pPr marL="14734824" indent="0">
              <a:buNone/>
              <a:defRPr sz="4800"/>
            </a:lvl7pPr>
            <a:lvl8pPr marL="17190629" indent="0">
              <a:buNone/>
              <a:defRPr sz="4800"/>
            </a:lvl8pPr>
            <a:lvl9pPr marL="19646433" indent="0">
              <a:buNone/>
              <a:defRPr sz="48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7480668-1988-4A74-86C8-427FF8B60E61}" type="datetimeFigureOut">
              <a:rPr lang="pt-BR" smtClean="0"/>
              <a:pPr/>
              <a:t>14/07/2014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2549A77-94A9-4283-8A72-8C13C2979696}" type="slidenum">
              <a:rPr lang="pt-BR" smtClean="0"/>
              <a:pPr/>
              <a:t>‹nº›</a:t>
            </a:fld>
            <a:endParaRPr lang="pt-BR"/>
          </a:p>
        </p:txBody>
      </p:sp>
    </p:spTree>
    <p:extLst>
      <p:ext uri="{BB962C8B-B14F-4D97-AF65-F5344CB8AC3E}">
        <p14:creationId xmlns="" xmlns:p14="http://schemas.microsoft.com/office/powerpoint/2010/main" val="10729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2148840" y="1318263"/>
            <a:ext cx="38679120" cy="5486400"/>
          </a:xfrm>
          <a:prstGeom prst="rect">
            <a:avLst/>
          </a:prstGeom>
        </p:spPr>
        <p:txBody>
          <a:bodyPr vert="horz" lIns="491161" tIns="245580" rIns="491161" bIns="24558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2148840" y="7680963"/>
            <a:ext cx="38679120" cy="21724622"/>
          </a:xfrm>
          <a:prstGeom prst="rect">
            <a:avLst/>
          </a:prstGeom>
        </p:spPr>
        <p:txBody>
          <a:bodyPr vert="horz" lIns="491161" tIns="245580" rIns="491161" bIns="24558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2148840" y="30510483"/>
            <a:ext cx="10027920" cy="1752600"/>
          </a:xfrm>
          <a:prstGeom prst="rect">
            <a:avLst/>
          </a:prstGeom>
        </p:spPr>
        <p:txBody>
          <a:bodyPr vert="horz" lIns="491161" tIns="245580" rIns="491161" bIns="245580" rtlCol="0" anchor="ctr"/>
          <a:lstStyle>
            <a:lvl1pPr algn="l">
              <a:defRPr sz="6400">
                <a:solidFill>
                  <a:schemeClr val="tx1">
                    <a:tint val="75000"/>
                  </a:schemeClr>
                </a:solidFill>
              </a:defRPr>
            </a:lvl1pPr>
          </a:lstStyle>
          <a:p>
            <a:fld id="{57480668-1988-4A74-86C8-427FF8B60E61}" type="datetimeFigureOut">
              <a:rPr lang="pt-BR" smtClean="0"/>
              <a:pPr/>
              <a:t>14/07/2014</a:t>
            </a:fld>
            <a:endParaRPr lang="pt-BR"/>
          </a:p>
        </p:txBody>
      </p:sp>
      <p:sp>
        <p:nvSpPr>
          <p:cNvPr id="5" name="Espaço Reservado para Rodapé 4"/>
          <p:cNvSpPr>
            <a:spLocks noGrp="1"/>
          </p:cNvSpPr>
          <p:nvPr>
            <p:ph type="ftr" sz="quarter" idx="3"/>
          </p:nvPr>
        </p:nvSpPr>
        <p:spPr>
          <a:xfrm>
            <a:off x="14683740" y="30510483"/>
            <a:ext cx="13609320" cy="1752600"/>
          </a:xfrm>
          <a:prstGeom prst="rect">
            <a:avLst/>
          </a:prstGeom>
        </p:spPr>
        <p:txBody>
          <a:bodyPr vert="horz" lIns="491161" tIns="245580" rIns="491161" bIns="245580" rtlCol="0" anchor="ctr"/>
          <a:lstStyle>
            <a:lvl1pPr algn="ctr">
              <a:defRPr sz="64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30800040" y="30510483"/>
            <a:ext cx="10027920" cy="1752600"/>
          </a:xfrm>
          <a:prstGeom prst="rect">
            <a:avLst/>
          </a:prstGeom>
        </p:spPr>
        <p:txBody>
          <a:bodyPr vert="horz" lIns="491161" tIns="245580" rIns="491161" bIns="245580" rtlCol="0" anchor="ctr"/>
          <a:lstStyle>
            <a:lvl1pPr algn="r">
              <a:defRPr sz="6400">
                <a:solidFill>
                  <a:schemeClr val="tx1">
                    <a:tint val="75000"/>
                  </a:schemeClr>
                </a:solidFill>
              </a:defRPr>
            </a:lvl1pPr>
          </a:lstStyle>
          <a:p>
            <a:fld id="{42549A77-94A9-4283-8A72-8C13C2979696}" type="slidenum">
              <a:rPr lang="pt-BR" smtClean="0"/>
              <a:pPr/>
              <a:t>‹nº›</a:t>
            </a:fld>
            <a:endParaRPr lang="pt-BR"/>
          </a:p>
        </p:txBody>
      </p:sp>
    </p:spTree>
    <p:extLst>
      <p:ext uri="{BB962C8B-B14F-4D97-AF65-F5344CB8AC3E}">
        <p14:creationId xmlns="" xmlns:p14="http://schemas.microsoft.com/office/powerpoint/2010/main" val="351375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11608" rtl="0" eaLnBrk="1" latinLnBrk="0" hangingPunct="1">
        <a:spcBef>
          <a:spcPct val="0"/>
        </a:spcBef>
        <a:buNone/>
        <a:defRPr sz="23600" kern="1200">
          <a:solidFill>
            <a:schemeClr val="tx1"/>
          </a:solidFill>
          <a:latin typeface="+mj-lt"/>
          <a:ea typeface="+mj-ea"/>
          <a:cs typeface="+mj-cs"/>
        </a:defRPr>
      </a:lvl1pPr>
    </p:titleStyle>
    <p:bodyStyle>
      <a:lvl1pPr marL="1841853" indent="-1841853" algn="l" defTabSz="4911608" rtl="0" eaLnBrk="1" latinLnBrk="0" hangingPunct="1">
        <a:spcBef>
          <a:spcPct val="20000"/>
        </a:spcBef>
        <a:buFont typeface="Arial" pitchFamily="34" charset="0"/>
        <a:buChar char="•"/>
        <a:defRPr sz="17200" kern="1200">
          <a:solidFill>
            <a:schemeClr val="tx1"/>
          </a:solidFill>
          <a:latin typeface="+mn-lt"/>
          <a:ea typeface="+mn-ea"/>
          <a:cs typeface="+mn-cs"/>
        </a:defRPr>
      </a:lvl1pPr>
      <a:lvl2pPr marL="3990682" indent="-1534878" algn="l" defTabSz="4911608" rtl="0" eaLnBrk="1" latinLnBrk="0" hangingPunct="1">
        <a:spcBef>
          <a:spcPct val="20000"/>
        </a:spcBef>
        <a:buFont typeface="Arial" pitchFamily="34" charset="0"/>
        <a:buChar char="–"/>
        <a:defRPr sz="15000" kern="1200">
          <a:solidFill>
            <a:schemeClr val="tx1"/>
          </a:solidFill>
          <a:latin typeface="+mn-lt"/>
          <a:ea typeface="+mn-ea"/>
          <a:cs typeface="+mn-cs"/>
        </a:defRPr>
      </a:lvl2pPr>
      <a:lvl3pPr marL="6139510" indent="-1227902" algn="l" defTabSz="4911608" rtl="0" eaLnBrk="1" latinLnBrk="0" hangingPunct="1">
        <a:spcBef>
          <a:spcPct val="20000"/>
        </a:spcBef>
        <a:buFont typeface="Arial" pitchFamily="34" charset="0"/>
        <a:buChar char="•"/>
        <a:defRPr sz="12900" kern="1200">
          <a:solidFill>
            <a:schemeClr val="tx1"/>
          </a:solidFill>
          <a:latin typeface="+mn-lt"/>
          <a:ea typeface="+mn-ea"/>
          <a:cs typeface="+mn-cs"/>
        </a:defRPr>
      </a:lvl3pPr>
      <a:lvl4pPr marL="8595314" indent="-1227902" algn="l" defTabSz="4911608" rtl="0" eaLnBrk="1" latinLnBrk="0" hangingPunct="1">
        <a:spcBef>
          <a:spcPct val="20000"/>
        </a:spcBef>
        <a:buFont typeface="Arial" pitchFamily="34" charset="0"/>
        <a:buChar char="–"/>
        <a:defRPr sz="10700" kern="1200">
          <a:solidFill>
            <a:schemeClr val="tx1"/>
          </a:solidFill>
          <a:latin typeface="+mn-lt"/>
          <a:ea typeface="+mn-ea"/>
          <a:cs typeface="+mn-cs"/>
        </a:defRPr>
      </a:lvl4pPr>
      <a:lvl5pPr marL="11051118" indent="-1227902" algn="l" defTabSz="4911608" rtl="0" eaLnBrk="1" latinLnBrk="0" hangingPunct="1">
        <a:spcBef>
          <a:spcPct val="20000"/>
        </a:spcBef>
        <a:buFont typeface="Arial" pitchFamily="34" charset="0"/>
        <a:buChar char="»"/>
        <a:defRPr sz="10700" kern="1200">
          <a:solidFill>
            <a:schemeClr val="tx1"/>
          </a:solidFill>
          <a:latin typeface="+mn-lt"/>
          <a:ea typeface="+mn-ea"/>
          <a:cs typeface="+mn-cs"/>
        </a:defRPr>
      </a:lvl5pPr>
      <a:lvl6pPr marL="13506922" indent="-1227902" algn="l" defTabSz="4911608" rtl="0" eaLnBrk="1" latinLnBrk="0" hangingPunct="1">
        <a:spcBef>
          <a:spcPct val="20000"/>
        </a:spcBef>
        <a:buFont typeface="Arial" pitchFamily="34" charset="0"/>
        <a:buChar char="•"/>
        <a:defRPr sz="10700" kern="1200">
          <a:solidFill>
            <a:schemeClr val="tx1"/>
          </a:solidFill>
          <a:latin typeface="+mn-lt"/>
          <a:ea typeface="+mn-ea"/>
          <a:cs typeface="+mn-cs"/>
        </a:defRPr>
      </a:lvl6pPr>
      <a:lvl7pPr marL="15962727" indent="-1227902" algn="l" defTabSz="4911608" rtl="0" eaLnBrk="1" latinLnBrk="0" hangingPunct="1">
        <a:spcBef>
          <a:spcPct val="20000"/>
        </a:spcBef>
        <a:buFont typeface="Arial" pitchFamily="34" charset="0"/>
        <a:buChar char="•"/>
        <a:defRPr sz="10700" kern="1200">
          <a:solidFill>
            <a:schemeClr val="tx1"/>
          </a:solidFill>
          <a:latin typeface="+mn-lt"/>
          <a:ea typeface="+mn-ea"/>
          <a:cs typeface="+mn-cs"/>
        </a:defRPr>
      </a:lvl7pPr>
      <a:lvl8pPr marL="18418531" indent="-1227902" algn="l" defTabSz="4911608" rtl="0" eaLnBrk="1" latinLnBrk="0" hangingPunct="1">
        <a:spcBef>
          <a:spcPct val="20000"/>
        </a:spcBef>
        <a:buFont typeface="Arial" pitchFamily="34" charset="0"/>
        <a:buChar char="•"/>
        <a:defRPr sz="10700" kern="1200">
          <a:solidFill>
            <a:schemeClr val="tx1"/>
          </a:solidFill>
          <a:latin typeface="+mn-lt"/>
          <a:ea typeface="+mn-ea"/>
          <a:cs typeface="+mn-cs"/>
        </a:defRPr>
      </a:lvl8pPr>
      <a:lvl9pPr marL="20874335" indent="-1227902" algn="l" defTabSz="4911608" rtl="0" eaLnBrk="1" latinLnBrk="0" hangingPunct="1">
        <a:spcBef>
          <a:spcPct val="20000"/>
        </a:spcBef>
        <a:buFont typeface="Arial" pitchFamily="34" charset="0"/>
        <a:buChar char="•"/>
        <a:defRPr sz="10700" kern="1200">
          <a:solidFill>
            <a:schemeClr val="tx1"/>
          </a:solidFill>
          <a:latin typeface="+mn-lt"/>
          <a:ea typeface="+mn-ea"/>
          <a:cs typeface="+mn-cs"/>
        </a:defRPr>
      </a:lvl9pPr>
    </p:bodyStyle>
    <p:otherStyle>
      <a:defPPr>
        <a:defRPr lang="pt-BR"/>
      </a:defPPr>
      <a:lvl1pPr marL="0" algn="l" defTabSz="4911608" rtl="0" eaLnBrk="1" latinLnBrk="0" hangingPunct="1">
        <a:defRPr sz="9700" kern="1200">
          <a:solidFill>
            <a:schemeClr val="tx1"/>
          </a:solidFill>
          <a:latin typeface="+mn-lt"/>
          <a:ea typeface="+mn-ea"/>
          <a:cs typeface="+mn-cs"/>
        </a:defRPr>
      </a:lvl1pPr>
      <a:lvl2pPr marL="2455804" algn="l" defTabSz="4911608" rtl="0" eaLnBrk="1" latinLnBrk="0" hangingPunct="1">
        <a:defRPr sz="9700" kern="1200">
          <a:solidFill>
            <a:schemeClr val="tx1"/>
          </a:solidFill>
          <a:latin typeface="+mn-lt"/>
          <a:ea typeface="+mn-ea"/>
          <a:cs typeface="+mn-cs"/>
        </a:defRPr>
      </a:lvl2pPr>
      <a:lvl3pPr marL="4911608" algn="l" defTabSz="4911608" rtl="0" eaLnBrk="1" latinLnBrk="0" hangingPunct="1">
        <a:defRPr sz="9700" kern="1200">
          <a:solidFill>
            <a:schemeClr val="tx1"/>
          </a:solidFill>
          <a:latin typeface="+mn-lt"/>
          <a:ea typeface="+mn-ea"/>
          <a:cs typeface="+mn-cs"/>
        </a:defRPr>
      </a:lvl3pPr>
      <a:lvl4pPr marL="7367412" algn="l" defTabSz="4911608" rtl="0" eaLnBrk="1" latinLnBrk="0" hangingPunct="1">
        <a:defRPr sz="9700" kern="1200">
          <a:solidFill>
            <a:schemeClr val="tx1"/>
          </a:solidFill>
          <a:latin typeface="+mn-lt"/>
          <a:ea typeface="+mn-ea"/>
          <a:cs typeface="+mn-cs"/>
        </a:defRPr>
      </a:lvl4pPr>
      <a:lvl5pPr marL="9823216" algn="l" defTabSz="4911608" rtl="0" eaLnBrk="1" latinLnBrk="0" hangingPunct="1">
        <a:defRPr sz="9700" kern="1200">
          <a:solidFill>
            <a:schemeClr val="tx1"/>
          </a:solidFill>
          <a:latin typeface="+mn-lt"/>
          <a:ea typeface="+mn-ea"/>
          <a:cs typeface="+mn-cs"/>
        </a:defRPr>
      </a:lvl5pPr>
      <a:lvl6pPr marL="12279020" algn="l" defTabSz="4911608" rtl="0" eaLnBrk="1" latinLnBrk="0" hangingPunct="1">
        <a:defRPr sz="9700" kern="1200">
          <a:solidFill>
            <a:schemeClr val="tx1"/>
          </a:solidFill>
          <a:latin typeface="+mn-lt"/>
          <a:ea typeface="+mn-ea"/>
          <a:cs typeface="+mn-cs"/>
        </a:defRPr>
      </a:lvl6pPr>
      <a:lvl7pPr marL="14734824" algn="l" defTabSz="4911608" rtl="0" eaLnBrk="1" latinLnBrk="0" hangingPunct="1">
        <a:defRPr sz="9700" kern="1200">
          <a:solidFill>
            <a:schemeClr val="tx1"/>
          </a:solidFill>
          <a:latin typeface="+mn-lt"/>
          <a:ea typeface="+mn-ea"/>
          <a:cs typeface="+mn-cs"/>
        </a:defRPr>
      </a:lvl7pPr>
      <a:lvl8pPr marL="17190629" algn="l" defTabSz="4911608" rtl="0" eaLnBrk="1" latinLnBrk="0" hangingPunct="1">
        <a:defRPr sz="9700" kern="1200">
          <a:solidFill>
            <a:schemeClr val="tx1"/>
          </a:solidFill>
          <a:latin typeface="+mn-lt"/>
          <a:ea typeface="+mn-ea"/>
          <a:cs typeface="+mn-cs"/>
        </a:defRPr>
      </a:lvl8pPr>
      <a:lvl9pPr marL="19646433" algn="l" defTabSz="4911608" rtl="0" eaLnBrk="1" latinLnBrk="0" hangingPunct="1">
        <a:defRPr sz="9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emf"/><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0" name="Grupo 1029"/>
          <p:cNvGrpSpPr/>
          <p:nvPr/>
        </p:nvGrpSpPr>
        <p:grpSpPr>
          <a:xfrm>
            <a:off x="1600200" y="781434"/>
            <a:ext cx="40308212" cy="30689166"/>
            <a:chOff x="1449388" y="1079500"/>
            <a:chExt cx="40308212" cy="40066378"/>
          </a:xfrm>
        </p:grpSpPr>
        <p:sp>
          <p:nvSpPr>
            <p:cNvPr id="6" name="Retângulo 5"/>
            <p:cNvSpPr/>
            <p:nvPr/>
          </p:nvSpPr>
          <p:spPr>
            <a:xfrm>
              <a:off x="1452563" y="7023123"/>
              <a:ext cx="40115334" cy="34122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372"/>
            <p:cNvSpPr>
              <a:spLocks noChangeArrowheads="1"/>
            </p:cNvSpPr>
            <p:nvPr/>
          </p:nvSpPr>
          <p:spPr bwMode="auto">
            <a:xfrm>
              <a:off x="1460500" y="16365538"/>
              <a:ext cx="27560588" cy="2217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prstDash val="dash"/>
                  <a:miter lim="800000"/>
                  <a:headEnd/>
                  <a:tailEnd/>
                </a14:hiddenLine>
              </a:ext>
            </a:extLst>
          </p:spPr>
          <p:txBody>
            <a:bodyPr wrap="none" anchor="ctr"/>
            <a:lstStyle/>
            <a:p>
              <a:endParaRPr lang="en-US"/>
            </a:p>
          </p:txBody>
        </p:sp>
        <p:sp>
          <p:nvSpPr>
            <p:cNvPr id="8" name="Rectangle 4"/>
            <p:cNvSpPr>
              <a:spLocks noChangeArrowheads="1"/>
            </p:cNvSpPr>
            <p:nvPr/>
          </p:nvSpPr>
          <p:spPr bwMode="auto">
            <a:xfrm>
              <a:off x="1460500" y="1079500"/>
              <a:ext cx="27560588" cy="617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prstDash val="dash"/>
                  <a:miter lim="800000"/>
                  <a:headEnd/>
                  <a:tailEnd/>
                </a14:hiddenLine>
              </a:ext>
            </a:extLst>
          </p:spPr>
          <p:txBody>
            <a:bodyPr wrap="none" anchor="ctr"/>
            <a:lstStyle/>
            <a:p>
              <a:pPr algn="ctr" defTabSz="4114800"/>
              <a:endParaRPr lang="en-US" b="0"/>
            </a:p>
          </p:txBody>
        </p:sp>
        <p:sp>
          <p:nvSpPr>
            <p:cNvPr id="9" name="Text Box 9"/>
            <p:cNvSpPr txBox="1">
              <a:spLocks noChangeArrowheads="1"/>
            </p:cNvSpPr>
            <p:nvPr/>
          </p:nvSpPr>
          <p:spPr bwMode="auto">
            <a:xfrm>
              <a:off x="1449388" y="1576077"/>
              <a:ext cx="40308212" cy="2263582"/>
            </a:xfrm>
            <a:prstGeom prst="rect">
              <a:avLst/>
            </a:prstGeom>
            <a:noFill/>
            <a:ln w="9525">
              <a:noFill/>
              <a:miter lim="800000"/>
              <a:headEnd/>
              <a:tailEnd/>
            </a:ln>
          </p:spPr>
          <p:txBody>
            <a:bodyPr wrap="square">
              <a:spAutoFit/>
            </a:bodyPr>
            <a:lstStyle/>
            <a:p>
              <a:pPr algn="ctr">
                <a:defRPr/>
              </a:pPr>
              <a:r>
                <a:rPr lang="en-US" sz="8000" baseline="30000" dirty="0">
                  <a:solidFill>
                    <a:schemeClr val="tx2"/>
                  </a:solidFill>
                  <a:effectLst>
                    <a:outerShdw blurRad="38100" dist="38100" dir="2700000" algn="tl">
                      <a:srgbClr val="000000">
                        <a:alpha val="43137"/>
                      </a:srgbClr>
                    </a:outerShdw>
                  </a:effectLst>
                  <a:latin typeface="Arial Black" pitchFamily="34" charset="0"/>
                </a:rPr>
                <a:t>Soluble Solids Content and Firmness Determination In Intact Peach Fruit</a:t>
              </a:r>
            </a:p>
            <a:p>
              <a:pPr algn="ctr">
                <a:defRPr/>
              </a:pPr>
              <a:r>
                <a:rPr lang="en-US" sz="8000" baseline="30000" dirty="0">
                  <a:solidFill>
                    <a:schemeClr val="tx2"/>
                  </a:solidFill>
                  <a:effectLst>
                    <a:outerShdw blurRad="38100" dist="38100" dir="2700000" algn="tl">
                      <a:srgbClr val="000000">
                        <a:alpha val="43137"/>
                      </a:srgbClr>
                    </a:outerShdw>
                  </a:effectLst>
                  <a:latin typeface="Arial Black" pitchFamily="34" charset="0"/>
                </a:rPr>
                <a:t>cv. ‘Aurora 1' Using Near-Infrared Spectroscopy (NIR)</a:t>
              </a:r>
            </a:p>
          </p:txBody>
        </p:sp>
        <p:sp>
          <p:nvSpPr>
            <p:cNvPr id="10" name="Text Box 12"/>
            <p:cNvSpPr txBox="1">
              <a:spLocks noChangeArrowheads="1"/>
            </p:cNvSpPr>
            <p:nvPr/>
          </p:nvSpPr>
          <p:spPr bwMode="auto">
            <a:xfrm>
              <a:off x="1901824" y="7520539"/>
              <a:ext cx="12730163" cy="3355181"/>
            </a:xfrm>
            <a:prstGeom prst="rect">
              <a:avLst/>
            </a:prstGeom>
            <a:solidFill>
              <a:srgbClr val="FFFFFF"/>
            </a:solidFill>
            <a:ln w="28575">
              <a:noFill/>
              <a:prstDash val="dash"/>
              <a:miter lim="800000"/>
              <a:headEnd/>
              <a:tailEnd/>
            </a:ln>
          </p:spPr>
          <p:txBody>
            <a:bodyPr wrap="square" lIns="106674" tIns="53337" rIns="106674" bIns="53337">
              <a:spAutoFit/>
            </a:bodyPr>
            <a:lstStyle/>
            <a:p>
              <a:pPr algn="just">
                <a:defRPr/>
              </a:pPr>
              <a:r>
                <a:rPr lang="en-US" sz="4800" b="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rPr>
                <a:t>Aim</a:t>
              </a:r>
            </a:p>
            <a:p>
              <a:pPr algn="just"/>
              <a:r>
                <a:rPr lang="en-US" sz="2800" dirty="0" smtClean="0"/>
                <a:t> </a:t>
              </a:r>
              <a:r>
                <a:rPr lang="en-US" sz="2800" dirty="0" smtClean="0"/>
                <a:t>The </a:t>
              </a:r>
              <a:r>
                <a:rPr lang="en-US" sz="2800" dirty="0"/>
                <a:t>objectives of this study was to develop </a:t>
              </a:r>
              <a:r>
                <a:rPr lang="en-US" sz="2800" dirty="0" smtClean="0"/>
                <a:t>a methodology </a:t>
              </a:r>
              <a:r>
                <a:rPr lang="en-US" sz="2800" dirty="0"/>
                <a:t>using NIR spectroscopy for the quality control of intact ‘Aurora-1’ peach fruit for SSC and firmness, </a:t>
              </a:r>
              <a:r>
                <a:rPr lang="en-US" sz="2800" dirty="0" smtClean="0"/>
                <a:t>and verify </a:t>
              </a:r>
              <a:r>
                <a:rPr lang="en-US" sz="2800" dirty="0"/>
                <a:t>the influence of maturity stage and harvest season on the models to be developed (robustness</a:t>
              </a:r>
              <a:r>
                <a:rPr lang="en-US" sz="2800" dirty="0" smtClean="0"/>
                <a:t>).</a:t>
              </a:r>
              <a:endParaRPr lang="en-US" sz="2800" dirty="0"/>
            </a:p>
          </p:txBody>
        </p:sp>
        <p:sp>
          <p:nvSpPr>
            <p:cNvPr id="12" name="Text Box 44"/>
            <p:cNvSpPr txBox="1">
              <a:spLocks noChangeArrowheads="1"/>
            </p:cNvSpPr>
            <p:nvPr/>
          </p:nvSpPr>
          <p:spPr bwMode="auto">
            <a:xfrm>
              <a:off x="4619624" y="3740176"/>
              <a:ext cx="32794575" cy="3817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100" b="1">
                  <a:solidFill>
                    <a:schemeClr val="tx1"/>
                  </a:solidFill>
                  <a:latin typeface="Arial" charset="0"/>
                </a:defRPr>
              </a:lvl1pPr>
              <a:lvl2pPr marL="742950" indent="-285750" eaLnBrk="0" hangingPunct="0">
                <a:defRPr sz="8100" b="1">
                  <a:solidFill>
                    <a:schemeClr val="tx1"/>
                  </a:solidFill>
                  <a:latin typeface="Arial" charset="0"/>
                </a:defRPr>
              </a:lvl2pPr>
              <a:lvl3pPr marL="1143000" indent="-228600" eaLnBrk="0" hangingPunct="0">
                <a:defRPr sz="8100" b="1">
                  <a:solidFill>
                    <a:schemeClr val="tx1"/>
                  </a:solidFill>
                  <a:latin typeface="Arial" charset="0"/>
                </a:defRPr>
              </a:lvl3pPr>
              <a:lvl4pPr marL="1600200" indent="-228600" eaLnBrk="0" hangingPunct="0">
                <a:defRPr sz="8100" b="1">
                  <a:solidFill>
                    <a:schemeClr val="tx1"/>
                  </a:solidFill>
                  <a:latin typeface="Arial" charset="0"/>
                </a:defRPr>
              </a:lvl4pPr>
              <a:lvl5pPr marL="2057400" indent="-228600" eaLnBrk="0" hangingPunct="0">
                <a:defRPr sz="8100" b="1">
                  <a:solidFill>
                    <a:schemeClr val="tx1"/>
                  </a:solidFill>
                  <a:latin typeface="Arial" charset="0"/>
                </a:defRPr>
              </a:lvl5pPr>
              <a:lvl6pPr marL="2514600" indent="-228600" eaLnBrk="0" fontAlgn="base" hangingPunct="0">
                <a:spcBef>
                  <a:spcPct val="0"/>
                </a:spcBef>
                <a:spcAft>
                  <a:spcPct val="0"/>
                </a:spcAft>
                <a:defRPr sz="8100" b="1">
                  <a:solidFill>
                    <a:schemeClr val="tx1"/>
                  </a:solidFill>
                  <a:latin typeface="Arial" charset="0"/>
                </a:defRPr>
              </a:lvl6pPr>
              <a:lvl7pPr marL="2971800" indent="-228600" eaLnBrk="0" fontAlgn="base" hangingPunct="0">
                <a:spcBef>
                  <a:spcPct val="0"/>
                </a:spcBef>
                <a:spcAft>
                  <a:spcPct val="0"/>
                </a:spcAft>
                <a:defRPr sz="8100" b="1">
                  <a:solidFill>
                    <a:schemeClr val="tx1"/>
                  </a:solidFill>
                  <a:latin typeface="Arial" charset="0"/>
                </a:defRPr>
              </a:lvl7pPr>
              <a:lvl8pPr marL="3429000" indent="-228600" eaLnBrk="0" fontAlgn="base" hangingPunct="0">
                <a:spcBef>
                  <a:spcPct val="0"/>
                </a:spcBef>
                <a:spcAft>
                  <a:spcPct val="0"/>
                </a:spcAft>
                <a:defRPr sz="8100" b="1">
                  <a:solidFill>
                    <a:schemeClr val="tx1"/>
                  </a:solidFill>
                  <a:latin typeface="Arial" charset="0"/>
                </a:defRPr>
              </a:lvl8pPr>
              <a:lvl9pPr marL="3886200" indent="-228600" eaLnBrk="0" fontAlgn="base" hangingPunct="0">
                <a:spcBef>
                  <a:spcPct val="0"/>
                </a:spcBef>
                <a:spcAft>
                  <a:spcPct val="0"/>
                </a:spcAft>
                <a:defRPr sz="8100" b="1">
                  <a:solidFill>
                    <a:schemeClr val="tx1"/>
                  </a:solidFill>
                  <a:latin typeface="Arial" charset="0"/>
                </a:defRPr>
              </a:lvl9pPr>
            </a:lstStyle>
            <a:p>
              <a:pPr algn="ctr" eaLnBrk="1" hangingPunct="1"/>
              <a:r>
                <a:rPr lang="en-US" sz="2600" b="0" dirty="0" smtClean="0">
                  <a:solidFill>
                    <a:schemeClr val="tx2"/>
                  </a:solidFill>
                  <a:latin typeface="Arial Black" pitchFamily="34" charset="0"/>
                </a:rPr>
                <a:t>PALOMA A. M. NASCIMENTO</a:t>
              </a:r>
              <a:r>
                <a:rPr lang="en-US" sz="2600" b="0" baseline="30000" dirty="0" smtClean="0">
                  <a:solidFill>
                    <a:schemeClr val="tx2"/>
                  </a:solidFill>
                  <a:latin typeface="Arial Black" pitchFamily="34" charset="0"/>
                </a:rPr>
                <a:t>1</a:t>
              </a:r>
              <a:r>
                <a:rPr lang="en-US" sz="2600" b="0" dirty="0" smtClean="0">
                  <a:solidFill>
                    <a:schemeClr val="tx2"/>
                  </a:solidFill>
                  <a:latin typeface="Arial Black" pitchFamily="34" charset="0"/>
                </a:rPr>
                <a:t>, LÍVIA C. CARVALHO</a:t>
              </a:r>
              <a:r>
                <a:rPr lang="en-US" sz="2600" b="0" baseline="30000" dirty="0" smtClean="0">
                  <a:solidFill>
                    <a:schemeClr val="tx2"/>
                  </a:solidFill>
                  <a:latin typeface="Arial Black" pitchFamily="34" charset="0"/>
                </a:rPr>
                <a:t>1</a:t>
              </a:r>
              <a:r>
                <a:rPr lang="en-US" sz="2600" b="0" dirty="0" smtClean="0">
                  <a:solidFill>
                    <a:schemeClr val="tx2"/>
                  </a:solidFill>
                  <a:latin typeface="Arial Black" pitchFamily="34" charset="0"/>
                </a:rPr>
                <a:t> , LUÍS C. CUNHA JÚNIOR</a:t>
              </a:r>
              <a:r>
                <a:rPr lang="en-US" sz="2600" b="0" baseline="30000" dirty="0" smtClean="0">
                  <a:solidFill>
                    <a:schemeClr val="tx2"/>
                  </a:solidFill>
                  <a:latin typeface="Arial Black" pitchFamily="34" charset="0"/>
                </a:rPr>
                <a:t>2</a:t>
              </a:r>
              <a:r>
                <a:rPr lang="en-US" sz="2600" b="0" dirty="0" smtClean="0">
                  <a:solidFill>
                    <a:schemeClr val="tx2"/>
                  </a:solidFill>
                  <a:latin typeface="Arial Black" pitchFamily="34" charset="0"/>
                </a:rPr>
                <a:t> </a:t>
              </a:r>
              <a:r>
                <a:rPr lang="en-US" sz="2600" b="0" dirty="0" smtClean="0">
                  <a:solidFill>
                    <a:schemeClr val="tx2"/>
                  </a:solidFill>
                  <a:latin typeface="Arial Black" pitchFamily="34" charset="0"/>
                </a:rPr>
                <a:t>, </a:t>
              </a:r>
              <a:r>
                <a:rPr lang="en-US" sz="2600" b="0" u="sng" dirty="0" smtClean="0">
                  <a:solidFill>
                    <a:schemeClr val="tx2"/>
                  </a:solidFill>
                  <a:latin typeface="Arial Black" pitchFamily="34" charset="0"/>
                </a:rPr>
                <a:t>GUSTAVO H.A. TEIXEIRA</a:t>
              </a:r>
              <a:r>
                <a:rPr lang="en-US" sz="2800" b="0" dirty="0" smtClean="0">
                  <a:solidFill>
                    <a:schemeClr val="tx2"/>
                  </a:solidFill>
                  <a:latin typeface="Arial Black" pitchFamily="34" charset="0"/>
                </a:rPr>
                <a:t>³</a:t>
              </a:r>
              <a:endParaRPr lang="en-US" sz="2800" b="0" baseline="30000" dirty="0">
                <a:solidFill>
                  <a:schemeClr val="tx2"/>
                </a:solidFill>
                <a:latin typeface="Arial Black" pitchFamily="34" charset="0"/>
              </a:endParaRPr>
            </a:p>
            <a:p>
              <a:pPr algn="ctr" eaLnBrk="1" hangingPunct="1"/>
              <a:endParaRPr lang="en-US" sz="2600" b="0" dirty="0">
                <a:solidFill>
                  <a:schemeClr val="tx2"/>
                </a:solidFill>
                <a:latin typeface="Arial Black" pitchFamily="34" charset="0"/>
              </a:endParaRPr>
            </a:p>
            <a:p>
              <a:pPr algn="ctr" eaLnBrk="1" hangingPunct="1"/>
              <a:r>
                <a:rPr lang="en-US" sz="2600" b="0" baseline="30000" dirty="0" smtClean="0">
                  <a:solidFill>
                    <a:schemeClr val="tx2"/>
                  </a:solidFill>
                  <a:latin typeface="Arial Black" pitchFamily="34" charset="0"/>
                </a:rPr>
                <a:t>1</a:t>
              </a:r>
              <a:r>
                <a:rPr lang="en-US" sz="2600" b="0" dirty="0" smtClean="0">
                  <a:solidFill>
                    <a:schemeClr val="tx2"/>
                  </a:solidFill>
                  <a:latin typeface="Arial Black" pitchFamily="34" charset="0"/>
                </a:rPr>
                <a:t>Universidade </a:t>
              </a:r>
              <a:r>
                <a:rPr lang="en-US" sz="2600" b="0" dirty="0" err="1" smtClean="0">
                  <a:solidFill>
                    <a:schemeClr val="tx2"/>
                  </a:solidFill>
                  <a:latin typeface="Arial Black" pitchFamily="34" charset="0"/>
                </a:rPr>
                <a:t>Estadual</a:t>
              </a:r>
              <a:r>
                <a:rPr lang="en-US" sz="2600" b="0" dirty="0" smtClean="0">
                  <a:solidFill>
                    <a:schemeClr val="tx2"/>
                  </a:solidFill>
                  <a:latin typeface="Arial Black" pitchFamily="34" charset="0"/>
                </a:rPr>
                <a:t> </a:t>
              </a:r>
              <a:r>
                <a:rPr lang="en-US" sz="2600" b="0" dirty="0" err="1" smtClean="0">
                  <a:solidFill>
                    <a:schemeClr val="tx2"/>
                  </a:solidFill>
                  <a:latin typeface="Arial Black" pitchFamily="34" charset="0"/>
                </a:rPr>
                <a:t>Paulista</a:t>
              </a:r>
              <a:r>
                <a:rPr lang="en-US" sz="2600" b="0" dirty="0" smtClean="0">
                  <a:solidFill>
                    <a:schemeClr val="tx2"/>
                  </a:solidFill>
                  <a:latin typeface="Arial Black" pitchFamily="34" charset="0"/>
                </a:rPr>
                <a:t> (UNESP), </a:t>
              </a:r>
              <a:r>
                <a:rPr lang="en-US" sz="2600" b="0" dirty="0" err="1" smtClean="0">
                  <a:solidFill>
                    <a:schemeClr val="tx2"/>
                  </a:solidFill>
                  <a:latin typeface="Arial Black" pitchFamily="34" charset="0"/>
                </a:rPr>
                <a:t>Faculdade</a:t>
              </a:r>
              <a:r>
                <a:rPr lang="en-US" sz="2600" b="0" dirty="0" smtClean="0">
                  <a:solidFill>
                    <a:schemeClr val="tx2"/>
                  </a:solidFill>
                  <a:latin typeface="Arial Black" pitchFamily="34" charset="0"/>
                </a:rPr>
                <a:t> de </a:t>
              </a:r>
              <a:r>
                <a:rPr lang="en-US" sz="2600" b="0" dirty="0" err="1" smtClean="0">
                  <a:solidFill>
                    <a:schemeClr val="tx2"/>
                  </a:solidFill>
                  <a:latin typeface="Arial Black" pitchFamily="34" charset="0"/>
                </a:rPr>
                <a:t>Ciências</a:t>
              </a:r>
              <a:r>
                <a:rPr lang="en-US" sz="2600" b="0" dirty="0" smtClean="0">
                  <a:solidFill>
                    <a:schemeClr val="tx2"/>
                  </a:solidFill>
                  <a:latin typeface="Arial Black" pitchFamily="34" charset="0"/>
                </a:rPr>
                <a:t> </a:t>
              </a:r>
              <a:r>
                <a:rPr lang="en-US" sz="2600" b="0" dirty="0" err="1" smtClean="0">
                  <a:solidFill>
                    <a:schemeClr val="tx2"/>
                  </a:solidFill>
                  <a:latin typeface="Arial Black" pitchFamily="34" charset="0"/>
                </a:rPr>
                <a:t>Farmacêuticas</a:t>
              </a:r>
              <a:r>
                <a:rPr lang="en-US" sz="2600" b="0" dirty="0" smtClean="0">
                  <a:solidFill>
                    <a:schemeClr val="tx2"/>
                  </a:solidFill>
                  <a:latin typeface="Arial Black" pitchFamily="34" charset="0"/>
                </a:rPr>
                <a:t> (FCF), </a:t>
              </a:r>
              <a:r>
                <a:rPr lang="en-US" sz="2600" b="0" dirty="0" err="1" smtClean="0">
                  <a:solidFill>
                    <a:schemeClr val="tx2"/>
                  </a:solidFill>
                  <a:latin typeface="Arial Black" pitchFamily="34" charset="0"/>
                </a:rPr>
                <a:t>Araraquara</a:t>
              </a:r>
              <a:r>
                <a:rPr lang="en-US" sz="2600" b="0" dirty="0">
                  <a:solidFill>
                    <a:schemeClr val="tx2"/>
                  </a:solidFill>
                  <a:latin typeface="Arial Black" pitchFamily="34" charset="0"/>
                </a:rPr>
                <a:t>-</a:t>
              </a:r>
              <a:r>
                <a:rPr lang="en-US" sz="2600" b="0" dirty="0" smtClean="0">
                  <a:solidFill>
                    <a:schemeClr val="tx2"/>
                  </a:solidFill>
                  <a:latin typeface="Arial Black" pitchFamily="34" charset="0"/>
                </a:rPr>
                <a:t> </a:t>
              </a:r>
              <a:r>
                <a:rPr lang="en-US" sz="2600" b="0" dirty="0">
                  <a:solidFill>
                    <a:schemeClr val="tx2"/>
                  </a:solidFill>
                  <a:latin typeface="Arial Black" pitchFamily="34" charset="0"/>
                </a:rPr>
                <a:t>SP – Brazil</a:t>
              </a:r>
            </a:p>
            <a:p>
              <a:pPr algn="ctr" eaLnBrk="1" hangingPunct="1"/>
              <a:r>
                <a:rPr lang="en-US" sz="2600" b="0" baseline="30000" dirty="0" smtClean="0">
                  <a:solidFill>
                    <a:schemeClr val="tx2"/>
                  </a:solidFill>
                  <a:latin typeface="Arial Black" pitchFamily="34" charset="0"/>
                </a:rPr>
                <a:t>2</a:t>
              </a:r>
              <a:r>
                <a:rPr lang="en-US" sz="2600" b="0" dirty="0" smtClean="0">
                  <a:solidFill>
                    <a:schemeClr val="tx2"/>
                  </a:solidFill>
                  <a:latin typeface="Arial Black" pitchFamily="34" charset="0"/>
                </a:rPr>
                <a:t> </a:t>
              </a:r>
              <a:r>
                <a:rPr lang="en-US" sz="2600" b="0" dirty="0" err="1" smtClean="0">
                  <a:solidFill>
                    <a:schemeClr val="tx2"/>
                  </a:solidFill>
                  <a:latin typeface="Arial Black" pitchFamily="34" charset="0"/>
                </a:rPr>
                <a:t>Universidade</a:t>
              </a:r>
              <a:r>
                <a:rPr lang="en-US" sz="2600" b="0" dirty="0" smtClean="0">
                  <a:solidFill>
                    <a:schemeClr val="tx2"/>
                  </a:solidFill>
                  <a:latin typeface="Arial Black" pitchFamily="34" charset="0"/>
                </a:rPr>
                <a:t> de São Paulo (USP), </a:t>
              </a:r>
              <a:r>
                <a:rPr lang="en-US" sz="2600" b="0" dirty="0" err="1" smtClean="0">
                  <a:solidFill>
                    <a:schemeClr val="tx2"/>
                  </a:solidFill>
                  <a:latin typeface="Arial Black" pitchFamily="34" charset="0"/>
                </a:rPr>
                <a:t>Faculdade</a:t>
              </a:r>
              <a:r>
                <a:rPr lang="en-US" sz="2600" b="0" dirty="0" smtClean="0">
                  <a:solidFill>
                    <a:schemeClr val="tx2"/>
                  </a:solidFill>
                  <a:latin typeface="Arial Black" pitchFamily="34" charset="0"/>
                </a:rPr>
                <a:t> de </a:t>
              </a:r>
              <a:r>
                <a:rPr lang="en-US" sz="2600" b="0" dirty="0" err="1" smtClean="0">
                  <a:solidFill>
                    <a:schemeClr val="tx2"/>
                  </a:solidFill>
                  <a:latin typeface="Arial Black" pitchFamily="34" charset="0"/>
                </a:rPr>
                <a:t>Ciências</a:t>
              </a:r>
              <a:r>
                <a:rPr lang="en-US" sz="2600" b="0" dirty="0" smtClean="0">
                  <a:solidFill>
                    <a:schemeClr val="tx2"/>
                  </a:solidFill>
                  <a:latin typeface="Arial Black" pitchFamily="34" charset="0"/>
                </a:rPr>
                <a:t> </a:t>
              </a:r>
              <a:r>
                <a:rPr lang="en-US" sz="2600" b="0" dirty="0" err="1" smtClean="0">
                  <a:solidFill>
                    <a:schemeClr val="tx2"/>
                  </a:solidFill>
                  <a:latin typeface="Arial Black" pitchFamily="34" charset="0"/>
                </a:rPr>
                <a:t>Farmacêuticas</a:t>
              </a:r>
              <a:r>
                <a:rPr lang="en-US" sz="2600" b="0" dirty="0" smtClean="0">
                  <a:solidFill>
                    <a:schemeClr val="tx2"/>
                  </a:solidFill>
                  <a:latin typeface="Arial Black" pitchFamily="34" charset="0"/>
                </a:rPr>
                <a:t> de </a:t>
              </a:r>
              <a:r>
                <a:rPr lang="en-US" sz="2600" b="0" dirty="0" err="1" smtClean="0">
                  <a:solidFill>
                    <a:schemeClr val="tx2"/>
                  </a:solidFill>
                  <a:latin typeface="Arial Black" pitchFamily="34" charset="0"/>
                </a:rPr>
                <a:t>Ribeirão</a:t>
              </a:r>
              <a:r>
                <a:rPr lang="en-US" sz="2600" b="0" dirty="0" smtClean="0">
                  <a:solidFill>
                    <a:schemeClr val="tx2"/>
                  </a:solidFill>
                  <a:latin typeface="Arial Black" pitchFamily="34" charset="0"/>
                </a:rPr>
                <a:t> </a:t>
              </a:r>
              <a:r>
                <a:rPr lang="en-US" sz="2600" b="0" dirty="0" err="1" smtClean="0">
                  <a:solidFill>
                    <a:schemeClr val="tx2"/>
                  </a:solidFill>
                  <a:latin typeface="Arial Black" pitchFamily="34" charset="0"/>
                </a:rPr>
                <a:t>Preto</a:t>
              </a:r>
              <a:r>
                <a:rPr lang="en-US" sz="2600" b="0" dirty="0" smtClean="0">
                  <a:solidFill>
                    <a:schemeClr val="tx2"/>
                  </a:solidFill>
                  <a:latin typeface="Arial Black" pitchFamily="34" charset="0"/>
                </a:rPr>
                <a:t> (FCFRP), </a:t>
              </a:r>
              <a:r>
                <a:rPr lang="en-US" sz="2600" b="0" dirty="0" err="1" smtClean="0">
                  <a:solidFill>
                    <a:schemeClr val="tx2"/>
                  </a:solidFill>
                  <a:latin typeface="Arial Black" pitchFamily="34" charset="0"/>
                </a:rPr>
                <a:t>Ribeirão</a:t>
              </a:r>
              <a:r>
                <a:rPr lang="en-US" sz="2600" b="0" dirty="0" smtClean="0">
                  <a:solidFill>
                    <a:schemeClr val="tx2"/>
                  </a:solidFill>
                  <a:latin typeface="Arial Black" pitchFamily="34" charset="0"/>
                </a:rPr>
                <a:t> </a:t>
              </a:r>
              <a:r>
                <a:rPr lang="en-US" sz="2600" b="0" dirty="0" err="1" smtClean="0">
                  <a:solidFill>
                    <a:schemeClr val="tx2"/>
                  </a:solidFill>
                  <a:latin typeface="Arial Black" pitchFamily="34" charset="0"/>
                </a:rPr>
                <a:t>Preto</a:t>
              </a:r>
              <a:r>
                <a:rPr lang="en-US" sz="2600" b="0" dirty="0" smtClean="0">
                  <a:solidFill>
                    <a:schemeClr val="tx2"/>
                  </a:solidFill>
                  <a:latin typeface="Arial Black" pitchFamily="34" charset="0"/>
                </a:rPr>
                <a:t>– SP – Brazil</a:t>
              </a:r>
            </a:p>
            <a:p>
              <a:pPr algn="ctr" eaLnBrk="1" hangingPunct="1"/>
              <a:r>
                <a:rPr lang="en-US" sz="2600" dirty="0" smtClean="0">
                  <a:solidFill>
                    <a:schemeClr val="tx2"/>
                  </a:solidFill>
                  <a:latin typeface="Arial Black" pitchFamily="34" charset="0"/>
                </a:rPr>
                <a:t>³</a:t>
              </a:r>
              <a:r>
                <a:rPr lang="en-US" sz="2600" b="0" dirty="0" smtClean="0">
                  <a:solidFill>
                    <a:schemeClr val="tx2"/>
                  </a:solidFill>
                  <a:latin typeface="Arial Black" pitchFamily="34" charset="0"/>
                </a:rPr>
                <a:t> </a:t>
              </a:r>
              <a:r>
                <a:rPr lang="en-US" sz="2600" b="0" dirty="0" err="1" smtClean="0">
                  <a:solidFill>
                    <a:schemeClr val="tx2"/>
                  </a:solidFill>
                  <a:latin typeface="Arial Black" pitchFamily="34" charset="0"/>
                </a:rPr>
                <a:t>Universidade</a:t>
              </a:r>
              <a:r>
                <a:rPr lang="en-US" sz="2600" b="0" dirty="0" smtClean="0">
                  <a:solidFill>
                    <a:schemeClr val="tx2"/>
                  </a:solidFill>
                  <a:latin typeface="Arial Black" pitchFamily="34" charset="0"/>
                </a:rPr>
                <a:t> </a:t>
              </a:r>
              <a:r>
                <a:rPr lang="en-US" sz="2600" b="0" dirty="0" err="1" smtClean="0">
                  <a:solidFill>
                    <a:schemeClr val="tx2"/>
                  </a:solidFill>
                  <a:latin typeface="Arial Black" pitchFamily="34" charset="0"/>
                </a:rPr>
                <a:t>Estadual</a:t>
              </a:r>
              <a:r>
                <a:rPr lang="en-US" sz="2600" b="0" dirty="0" smtClean="0">
                  <a:solidFill>
                    <a:schemeClr val="tx2"/>
                  </a:solidFill>
                  <a:latin typeface="Arial Black" pitchFamily="34" charset="0"/>
                </a:rPr>
                <a:t> </a:t>
              </a:r>
              <a:r>
                <a:rPr lang="en-US" sz="2600" b="0" dirty="0" err="1" smtClean="0">
                  <a:solidFill>
                    <a:schemeClr val="tx2"/>
                  </a:solidFill>
                  <a:latin typeface="Arial Black" pitchFamily="34" charset="0"/>
                </a:rPr>
                <a:t>Paulista</a:t>
              </a:r>
              <a:r>
                <a:rPr lang="en-US" sz="2600" b="0" dirty="0" smtClean="0">
                  <a:solidFill>
                    <a:schemeClr val="tx2"/>
                  </a:solidFill>
                  <a:latin typeface="Arial Black" pitchFamily="34" charset="0"/>
                </a:rPr>
                <a:t> (UNESP), </a:t>
              </a:r>
              <a:r>
                <a:rPr lang="en-US" sz="2600" b="0" dirty="0" err="1" smtClean="0">
                  <a:solidFill>
                    <a:schemeClr val="tx2"/>
                  </a:solidFill>
                  <a:latin typeface="Arial Black" pitchFamily="34" charset="0"/>
                </a:rPr>
                <a:t>Faculdade</a:t>
              </a:r>
              <a:r>
                <a:rPr lang="en-US" sz="2600" b="0" dirty="0" smtClean="0">
                  <a:solidFill>
                    <a:schemeClr val="tx2"/>
                  </a:solidFill>
                  <a:latin typeface="Arial Black" pitchFamily="34" charset="0"/>
                </a:rPr>
                <a:t> de </a:t>
              </a:r>
              <a:r>
                <a:rPr lang="en-US" sz="2600" b="0" dirty="0" err="1" smtClean="0">
                  <a:solidFill>
                    <a:schemeClr val="tx2"/>
                  </a:solidFill>
                  <a:latin typeface="Arial Black" pitchFamily="34" charset="0"/>
                </a:rPr>
                <a:t>Cîências</a:t>
              </a:r>
              <a:r>
                <a:rPr lang="en-US" sz="2600" b="0" dirty="0" smtClean="0">
                  <a:solidFill>
                    <a:schemeClr val="tx2"/>
                  </a:solidFill>
                  <a:latin typeface="Arial Black" pitchFamily="34" charset="0"/>
                </a:rPr>
                <a:t> </a:t>
              </a:r>
              <a:r>
                <a:rPr lang="en-US" sz="2600" b="0" dirty="0" err="1" smtClean="0">
                  <a:solidFill>
                    <a:schemeClr val="tx2"/>
                  </a:solidFill>
                  <a:latin typeface="Arial Black" pitchFamily="34" charset="0"/>
                </a:rPr>
                <a:t>Agrárias</a:t>
              </a:r>
              <a:r>
                <a:rPr lang="en-US" sz="2600" b="0" dirty="0" smtClean="0">
                  <a:solidFill>
                    <a:schemeClr val="tx2"/>
                  </a:solidFill>
                  <a:latin typeface="Arial Black" pitchFamily="34" charset="0"/>
                </a:rPr>
                <a:t> e </a:t>
              </a:r>
              <a:r>
                <a:rPr lang="en-US" sz="2600" b="0" dirty="0" err="1" smtClean="0">
                  <a:solidFill>
                    <a:schemeClr val="tx2"/>
                  </a:solidFill>
                  <a:latin typeface="Arial Black" pitchFamily="34" charset="0"/>
                </a:rPr>
                <a:t>Veterinárias</a:t>
              </a:r>
              <a:r>
                <a:rPr lang="en-US" sz="2600" b="0" dirty="0" smtClean="0">
                  <a:solidFill>
                    <a:schemeClr val="tx2"/>
                  </a:solidFill>
                  <a:latin typeface="Arial Black" pitchFamily="34" charset="0"/>
                </a:rPr>
                <a:t> (FCAV), </a:t>
              </a:r>
              <a:r>
                <a:rPr lang="en-US" sz="2600" b="0" dirty="0" err="1" smtClean="0">
                  <a:solidFill>
                    <a:schemeClr val="tx2"/>
                  </a:solidFill>
                  <a:latin typeface="Arial Black" pitchFamily="34" charset="0"/>
                </a:rPr>
                <a:t>Jaboticabal</a:t>
              </a:r>
              <a:r>
                <a:rPr lang="en-US" sz="2600" b="0" dirty="0" smtClean="0">
                  <a:solidFill>
                    <a:schemeClr val="tx2"/>
                  </a:solidFill>
                  <a:latin typeface="Arial Black" pitchFamily="34" charset="0"/>
                </a:rPr>
                <a:t>- SP, Brazil</a:t>
              </a:r>
            </a:p>
            <a:p>
              <a:pPr algn="ctr"/>
              <a:r>
                <a:rPr lang="en-US" sz="2600" b="0" dirty="0" smtClean="0">
                  <a:solidFill>
                    <a:schemeClr val="tx2"/>
                  </a:solidFill>
                  <a:latin typeface="Arial Black" pitchFamily="34" charset="0"/>
                </a:rPr>
                <a:t>FAPESP </a:t>
              </a:r>
              <a:r>
                <a:rPr lang="en-US" sz="2600" b="0" dirty="0" smtClean="0">
                  <a:solidFill>
                    <a:schemeClr val="tx2"/>
                  </a:solidFill>
                  <a:latin typeface="Arial Black" pitchFamily="34" charset="0"/>
                </a:rPr>
                <a:t>2008/51408-1, </a:t>
              </a:r>
              <a:r>
                <a:rPr lang="pt-BR" sz="2600" b="0" dirty="0" smtClean="0">
                  <a:solidFill>
                    <a:schemeClr val="tx2"/>
                  </a:solidFill>
                  <a:latin typeface="Arial Black" pitchFamily="34" charset="0"/>
                </a:rPr>
                <a:t>2012/00426-5 </a:t>
              </a:r>
              <a:r>
                <a:rPr lang="pt-BR" sz="2600" b="0" dirty="0" err="1" smtClean="0">
                  <a:solidFill>
                    <a:schemeClr val="tx2"/>
                  </a:solidFill>
                  <a:latin typeface="Arial Black" pitchFamily="34" charset="0"/>
                </a:rPr>
                <a:t>and</a:t>
              </a:r>
              <a:r>
                <a:rPr lang="pt-BR" sz="2600" b="0" dirty="0" smtClean="0">
                  <a:solidFill>
                    <a:schemeClr val="tx2"/>
                  </a:solidFill>
                  <a:latin typeface="Arial Black" pitchFamily="34" charset="0"/>
                </a:rPr>
                <a:t> 2014/04906-7</a:t>
              </a:r>
              <a:endParaRPr lang="en-US" sz="2600" b="0" dirty="0" smtClean="0">
                <a:solidFill>
                  <a:schemeClr val="tx2"/>
                </a:solidFill>
                <a:latin typeface="Arial Black" pitchFamily="34" charset="0"/>
              </a:endParaRPr>
            </a:p>
            <a:p>
              <a:pPr algn="ctr" eaLnBrk="1" hangingPunct="1"/>
              <a:endParaRPr lang="en-US" sz="2600" b="0" dirty="0">
                <a:solidFill>
                  <a:schemeClr val="tx2"/>
                </a:solidFill>
                <a:latin typeface="Arial Black" pitchFamily="34" charset="0"/>
              </a:endParaRPr>
            </a:p>
          </p:txBody>
        </p:sp>
        <p:sp>
          <p:nvSpPr>
            <p:cNvPr id="15" name="Text Box 14"/>
            <p:cNvSpPr txBox="1">
              <a:spLocks noChangeArrowheads="1"/>
            </p:cNvSpPr>
            <p:nvPr/>
          </p:nvSpPr>
          <p:spPr bwMode="auto">
            <a:xfrm>
              <a:off x="1830388" y="11201420"/>
              <a:ext cx="12801599" cy="8980648"/>
            </a:xfrm>
            <a:prstGeom prst="rect">
              <a:avLst/>
            </a:prstGeom>
            <a:solidFill>
              <a:srgbClr val="FFFFFF"/>
            </a:solidFill>
            <a:ln w="28575">
              <a:noFill/>
              <a:prstDash val="dash"/>
              <a:miter lim="800000"/>
              <a:headEnd/>
              <a:tailEnd/>
            </a:ln>
          </p:spPr>
          <p:txBody>
            <a:bodyPr wrap="square" lIns="106674" tIns="53337" rIns="106674" bIns="53337">
              <a:spAutoFit/>
            </a:bodyPr>
            <a:lstStyle/>
            <a:p>
              <a:pPr algn="just" defTabSz="1066800">
                <a:tabLst>
                  <a:tab pos="800100" algn="l"/>
                </a:tabLst>
                <a:defRPr/>
              </a:pPr>
              <a:r>
                <a:rPr lang="en-US" sz="4800" i="1" dirty="0" smtClean="0">
                  <a:solidFill>
                    <a:schemeClr val="tx2"/>
                  </a:solidFill>
                  <a:effectLst>
                    <a:outerShdw blurRad="38100" dist="38100" dir="2700000" algn="tl">
                      <a:srgbClr val="000000">
                        <a:alpha val="43137"/>
                      </a:srgbClr>
                    </a:outerShdw>
                  </a:effectLst>
                  <a:latin typeface="Arial Black" pitchFamily="34" charset="0"/>
                  <a:cs typeface="Arial" charset="0"/>
                </a:rPr>
                <a:t>Background</a:t>
              </a:r>
              <a:endParaRPr lang="en-US" sz="4800" b="0" i="1" dirty="0" smtClean="0">
                <a:solidFill>
                  <a:schemeClr val="tx2"/>
                </a:solidFill>
                <a:effectLst>
                  <a:outerShdw blurRad="38100" dist="38100" dir="2700000" algn="tl">
                    <a:srgbClr val="000000">
                      <a:alpha val="43137"/>
                    </a:srgbClr>
                  </a:outerShdw>
                </a:effectLst>
                <a:latin typeface="Arial Black" pitchFamily="34" charset="0"/>
                <a:cs typeface="Arial" charset="0"/>
              </a:endParaRPr>
            </a:p>
            <a:p>
              <a:pPr algn="just" defTabSz="1066800">
                <a:tabLst>
                  <a:tab pos="800100" algn="l"/>
                </a:tabLst>
                <a:defRPr/>
              </a:pPr>
              <a:r>
                <a:rPr lang="en-US" sz="2800" dirty="0" smtClean="0"/>
                <a:t>The cultivar Aurora 1 is one of the most popular low chilling peaches in Brazil as the fruits have an attractive oblong shape, weight around 100 g, present a beautiful red skin color. It also has excellent sensory quality, with firm flesh, yellow pulp, and high soluble solids content (SSC ~14 °</a:t>
              </a:r>
              <a:r>
                <a:rPr lang="en-US" sz="2800" dirty="0" err="1" smtClean="0"/>
                <a:t>Brix</a:t>
              </a:r>
              <a:r>
                <a:rPr lang="en-US" sz="2800" dirty="0" smtClean="0"/>
                <a:t>), (Cunha </a:t>
              </a:r>
              <a:r>
                <a:rPr lang="en-US" sz="2800" dirty="0" err="1" smtClean="0"/>
                <a:t>Júnior</a:t>
              </a:r>
              <a:r>
                <a:rPr lang="en-US" sz="2800" dirty="0" smtClean="0"/>
                <a:t> et al., 2007).</a:t>
              </a:r>
            </a:p>
            <a:p>
              <a:pPr algn="just"/>
              <a:r>
                <a:rPr lang="en-US" sz="2800" dirty="0" smtClean="0"/>
                <a:t>The SSC in ripe peach has a variance from 9.6 to 15.8 °</a:t>
              </a:r>
              <a:r>
                <a:rPr lang="en-US" sz="2800" dirty="0" err="1" smtClean="0"/>
                <a:t>Brix</a:t>
              </a:r>
              <a:r>
                <a:rPr lang="en-US" sz="2800" dirty="0" smtClean="0"/>
                <a:t>, this difference is perceptive the human palate that has capacity to identify the fruit taste from 1 to 2 °</a:t>
              </a:r>
              <a:r>
                <a:rPr lang="en-US" sz="2800" dirty="0" err="1" smtClean="0"/>
                <a:t>Brix</a:t>
              </a:r>
              <a:r>
                <a:rPr lang="en-US" sz="2800" dirty="0" smtClean="0"/>
                <a:t> of difference (Walsh, 2009). According to </a:t>
              </a:r>
              <a:r>
                <a:rPr lang="en-US" sz="2800" dirty="0" err="1" smtClean="0"/>
                <a:t>Crisosto</a:t>
              </a:r>
              <a:r>
                <a:rPr lang="en-US" sz="2800" dirty="0" smtClean="0"/>
                <a:t> et al. (2003), the consumer preference for peach increased directly with the increase in SSC. In this regard,  the classification of peach fruits by SSC is important for produce acceptance. </a:t>
              </a:r>
            </a:p>
            <a:p>
              <a:pPr algn="just"/>
              <a:r>
                <a:rPr lang="en-US" sz="2800" dirty="0" smtClean="0"/>
                <a:t>The current method </a:t>
              </a:r>
              <a:r>
                <a:rPr lang="en-US" sz="2800" dirty="0" smtClean="0"/>
                <a:t>for </a:t>
              </a:r>
              <a:r>
                <a:rPr lang="en-US" sz="2800" dirty="0" smtClean="0"/>
                <a:t>SSC </a:t>
              </a:r>
              <a:r>
                <a:rPr lang="en-US" sz="2800" dirty="0" smtClean="0"/>
                <a:t>determination is </a:t>
              </a:r>
              <a:r>
                <a:rPr lang="en-US" sz="2800" dirty="0" smtClean="0"/>
                <a:t>destructive and it does not allow to assess </a:t>
              </a:r>
              <a:r>
                <a:rPr lang="en-US" sz="2800" dirty="0" smtClean="0"/>
                <a:t>every unit of fruit </a:t>
              </a:r>
              <a:r>
                <a:rPr lang="en-US" sz="2800" dirty="0" smtClean="0"/>
                <a:t>in the </a:t>
              </a:r>
              <a:r>
                <a:rPr lang="en-US" sz="2800" dirty="0" smtClean="0"/>
                <a:t>packinghouse</a:t>
              </a:r>
              <a:r>
                <a:rPr lang="en-US" sz="2800" dirty="0" smtClean="0"/>
                <a:t>. On the other hand, the </a:t>
              </a:r>
              <a:r>
                <a:rPr lang="en-US" sz="2800" dirty="0" smtClean="0"/>
                <a:t>near infrared (NIR) spectroscopy is </a:t>
              </a:r>
              <a:r>
                <a:rPr lang="en-US" sz="2800" dirty="0" smtClean="0"/>
                <a:t>a non-destructive technique that </a:t>
              </a:r>
              <a:r>
                <a:rPr lang="en-US" sz="2800" dirty="0" smtClean="0"/>
                <a:t>has been used to assess the internal quality of fruits with good </a:t>
              </a:r>
              <a:r>
                <a:rPr lang="en-US" sz="2800" dirty="0" smtClean="0"/>
                <a:t>accuracy (</a:t>
              </a:r>
              <a:r>
                <a:rPr lang="en-US" sz="2800" dirty="0" err="1" smtClean="0"/>
                <a:t>Nicolaï</a:t>
              </a:r>
              <a:r>
                <a:rPr lang="en-US" sz="2800" dirty="0" smtClean="0"/>
                <a:t> et al., 2007). However, NIR spectroscopy has never been used in low chilling peach ‘Aurora 1’. </a:t>
              </a:r>
            </a:p>
          </p:txBody>
        </p:sp>
        <p:sp>
          <p:nvSpPr>
            <p:cNvPr id="18" name="Text Box 14"/>
            <p:cNvSpPr txBox="1">
              <a:spLocks noChangeArrowheads="1"/>
            </p:cNvSpPr>
            <p:nvPr/>
          </p:nvSpPr>
          <p:spPr bwMode="auto">
            <a:xfrm>
              <a:off x="1830388" y="20652330"/>
              <a:ext cx="12801599" cy="20095617"/>
            </a:xfrm>
            <a:prstGeom prst="rect">
              <a:avLst/>
            </a:prstGeom>
            <a:solidFill>
              <a:srgbClr val="FFFFFF"/>
            </a:solidFill>
            <a:ln w="28575">
              <a:noFill/>
              <a:prstDash val="dash"/>
              <a:miter lim="800000"/>
              <a:headEnd/>
              <a:tailEnd/>
            </a:ln>
          </p:spPr>
          <p:txBody>
            <a:bodyPr wrap="square" lIns="106674" tIns="53337" rIns="106674" bIns="53337">
              <a:spAutoFit/>
            </a:bodyPr>
            <a:lstStyle/>
            <a:p>
              <a:pPr algn="just" defTabSz="1066800">
                <a:tabLst>
                  <a:tab pos="57150" algn="l"/>
                </a:tabLst>
                <a:defRPr/>
              </a:pPr>
              <a:r>
                <a:rPr lang="en-US" sz="4800" b="0" i="1" smtClean="0">
                  <a:solidFill>
                    <a:schemeClr val="tx2"/>
                  </a:solidFill>
                  <a:effectLst>
                    <a:outerShdw blurRad="38100" dist="38100" dir="2700000" algn="tl">
                      <a:srgbClr val="000000">
                        <a:alpha val="43137"/>
                      </a:srgbClr>
                    </a:outerShdw>
                  </a:effectLst>
                  <a:latin typeface="Arial Black" pitchFamily="34" charset="0"/>
                  <a:cs typeface="Arial" charset="0"/>
                </a:rPr>
                <a:t>Material and methods</a:t>
              </a:r>
              <a:endParaRPr lang="en-US" sz="4800" b="0" smtClean="0">
                <a:cs typeface="Arial" charset="0"/>
              </a:endParaRPr>
            </a:p>
            <a:p>
              <a:pPr algn="just"/>
              <a:r>
                <a:rPr lang="en-US" sz="2800" b="1" i="1" smtClean="0">
                  <a:solidFill>
                    <a:schemeClr val="accent1"/>
                  </a:solidFill>
                </a:rPr>
                <a:t>Plant material: </a:t>
              </a:r>
              <a:r>
                <a:rPr lang="en-US" sz="2800" smtClean="0"/>
                <a:t>Peach (</a:t>
              </a:r>
              <a:r>
                <a:rPr lang="en-US" sz="2800" i="1" smtClean="0"/>
                <a:t>Prunus persica </a:t>
              </a:r>
              <a:r>
                <a:rPr lang="en-US" sz="2800" smtClean="0"/>
                <a:t>L. cv. Aurora 1) fruit </a:t>
              </a:r>
              <a:r>
                <a:rPr lang="en-US" sz="2800" smtClean="0"/>
                <a:t>were harvested at three maturity stages </a:t>
              </a:r>
              <a:r>
                <a:rPr lang="en-US" sz="2800" smtClean="0"/>
                <a:t>, </a:t>
              </a:r>
              <a:r>
                <a:rPr lang="en-US" sz="2800" smtClean="0"/>
                <a:t>as such: hue angle from the </a:t>
              </a:r>
              <a:r>
                <a:rPr lang="en-US" sz="2800" smtClean="0"/>
                <a:t>background skin colour </a:t>
              </a:r>
              <a:r>
                <a:rPr lang="en-US" sz="2800" smtClean="0"/>
                <a:t>&lt;</a:t>
              </a:r>
              <a:r>
                <a:rPr lang="en-US" sz="2800" smtClean="0"/>
                <a:t>80° </a:t>
              </a:r>
              <a:r>
                <a:rPr lang="en-US" sz="2800" smtClean="0"/>
                <a:t>(Ripe, R); </a:t>
              </a:r>
              <a:r>
                <a:rPr lang="en-US" sz="2800" smtClean="0"/>
                <a:t>80-100°(</a:t>
              </a:r>
              <a:r>
                <a:rPr lang="en-US" sz="2800" smtClean="0"/>
                <a:t>Mature, M); and &gt;100° </a:t>
              </a:r>
              <a:r>
                <a:rPr lang="en-US" sz="2800" smtClean="0"/>
                <a:t>(Physiologically </a:t>
              </a:r>
              <a:r>
                <a:rPr lang="en-US" sz="2800" smtClean="0"/>
                <a:t>mature, PM</a:t>
              </a:r>
              <a:r>
                <a:rPr lang="en-US" sz="2800" smtClean="0"/>
                <a:t>), Fig. 1.</a:t>
              </a:r>
            </a:p>
            <a:p>
              <a:pPr algn="just"/>
              <a:endParaRPr lang="en-US" sz="2800" smtClean="0"/>
            </a:p>
            <a:p>
              <a:pPr algn="just"/>
              <a:endParaRPr lang="en-US" sz="2800" smtClean="0"/>
            </a:p>
            <a:p>
              <a:pPr algn="just"/>
              <a:endParaRPr lang="en-US" sz="2800" smtClean="0"/>
            </a:p>
            <a:p>
              <a:pPr algn="just"/>
              <a:endParaRPr lang="en-US" sz="2800" smtClean="0"/>
            </a:p>
            <a:p>
              <a:pPr algn="just"/>
              <a:endParaRPr lang="en-US" sz="2800" smtClean="0"/>
            </a:p>
            <a:p>
              <a:pPr algn="just"/>
              <a:endParaRPr lang="en-US" sz="2800" smtClean="0"/>
            </a:p>
            <a:p>
              <a:pPr algn="ctr"/>
              <a:r>
                <a:rPr lang="en-US" sz="2800" b="1" smtClean="0"/>
                <a:t>Figure 1. </a:t>
              </a:r>
              <a:r>
                <a:rPr lang="en-US" sz="2800" smtClean="0"/>
                <a:t>Peach fruits cv. Aurora 1 at three maturity stages.</a:t>
              </a:r>
            </a:p>
            <a:p>
              <a:pPr algn="just"/>
              <a:endParaRPr lang="en-US" sz="2800" smtClean="0"/>
            </a:p>
            <a:p>
              <a:pPr algn="just"/>
              <a:r>
                <a:rPr lang="en-US" sz="2800" smtClean="0"/>
                <a:t>Fruits </a:t>
              </a:r>
              <a:r>
                <a:rPr lang="en-US" sz="2800" smtClean="0"/>
                <a:t>were harvest in a commercial orchard </a:t>
              </a:r>
              <a:r>
                <a:rPr lang="en-US" sz="2800" smtClean="0"/>
                <a:t>located </a:t>
              </a:r>
              <a:r>
                <a:rPr lang="en-US" sz="2800" smtClean="0"/>
                <a:t>in Vista Alegre do Alto, São Paulo, Brazil, in three different periods during the harvest </a:t>
              </a:r>
              <a:r>
                <a:rPr lang="en-US" sz="2800" smtClean="0"/>
                <a:t>seasons in </a:t>
              </a:r>
              <a:r>
                <a:rPr lang="en-US" sz="2800" smtClean="0"/>
                <a:t>the 2013</a:t>
              </a:r>
              <a:r>
                <a:rPr lang="en-US" sz="2800" smtClean="0"/>
                <a:t>.</a:t>
              </a:r>
              <a:endParaRPr lang="en-US" sz="2800" b="0"/>
            </a:p>
            <a:p>
              <a:pPr algn="just">
                <a:defRPr/>
              </a:pPr>
              <a:r>
                <a:rPr lang="en-US" sz="2800" b="1" i="1" smtClean="0">
                  <a:solidFill>
                    <a:schemeClr val="accent1"/>
                  </a:solidFill>
                </a:rPr>
                <a:t>Spectra aquisition:</a:t>
              </a:r>
            </a:p>
            <a:p>
              <a:pPr algn="just">
                <a:defRPr/>
              </a:pPr>
              <a:r>
                <a:rPr lang="en-US" sz="2800" b="0" smtClean="0"/>
                <a:t>Diffuse </a:t>
              </a:r>
              <a:r>
                <a:rPr lang="en-US" sz="2800" b="0"/>
                <a:t>reflectance spectra in the near infrared region (</a:t>
              </a:r>
              <a:r>
                <a:rPr lang="en-US" sz="2800" b="0" smtClean="0"/>
                <a:t>NIR) </a:t>
              </a:r>
              <a:r>
                <a:rPr lang="en-US" sz="2800" b="0"/>
                <a:t>were acquired using a spectrophotometer Fourier transform FT-IR Spectrum 100N (PerkinElmer, Shelton, EUA). </a:t>
              </a:r>
              <a:r>
                <a:rPr lang="en-US" sz="2800" smtClean="0"/>
                <a:t>The </a:t>
              </a:r>
              <a:r>
                <a:rPr lang="en-US" sz="2800"/>
                <a:t>spectra were collected on </a:t>
              </a:r>
              <a:r>
                <a:rPr lang="en-US" sz="2800" smtClean="0"/>
                <a:t>the background </a:t>
              </a:r>
              <a:r>
                <a:rPr lang="en-US" sz="2800"/>
                <a:t>and blush color peel areas of the </a:t>
              </a:r>
              <a:r>
                <a:rPr lang="en-US" sz="2800" smtClean="0"/>
                <a:t>fruit</a:t>
              </a:r>
              <a:r>
                <a:rPr lang="en-US" sz="2800"/>
                <a:t> </a:t>
              </a:r>
              <a:r>
                <a:rPr lang="en-US" sz="2800" smtClean="0"/>
                <a:t>(Fig</a:t>
              </a:r>
              <a:r>
                <a:rPr lang="en-US" sz="2800"/>
                <a:t>. 2</a:t>
              </a:r>
              <a:r>
                <a:rPr lang="en-US" sz="2800" smtClean="0"/>
                <a:t>).</a:t>
              </a:r>
            </a:p>
            <a:p>
              <a:pPr algn="just">
                <a:defRPr/>
              </a:pPr>
              <a:endParaRPr lang="en-US" sz="2800" smtClean="0"/>
            </a:p>
            <a:p>
              <a:pPr algn="just">
                <a:defRPr/>
              </a:pPr>
              <a:endParaRPr lang="en-US" sz="2800" smtClean="0"/>
            </a:p>
            <a:p>
              <a:pPr algn="just">
                <a:defRPr/>
              </a:pPr>
              <a:endParaRPr lang="en-US" sz="2800" smtClean="0"/>
            </a:p>
            <a:p>
              <a:pPr algn="just">
                <a:defRPr/>
              </a:pPr>
              <a:endParaRPr lang="en-US" sz="2800" smtClean="0"/>
            </a:p>
            <a:p>
              <a:pPr algn="just">
                <a:defRPr/>
              </a:pPr>
              <a:endParaRPr lang="en-US" sz="2800" smtClean="0"/>
            </a:p>
            <a:p>
              <a:pPr algn="ctr">
                <a:defRPr/>
              </a:pPr>
              <a:r>
                <a:rPr lang="en-US" sz="2800" b="1" smtClean="0"/>
                <a:t>Figure </a:t>
              </a:r>
              <a:r>
                <a:rPr lang="en-US" sz="2800" b="1" smtClean="0"/>
                <a:t>2. </a:t>
              </a:r>
              <a:r>
                <a:rPr lang="en-US" sz="2800" smtClean="0"/>
                <a:t>Background and blush color of peach </a:t>
              </a:r>
              <a:r>
                <a:rPr lang="en-US" sz="2800" smtClean="0"/>
                <a:t>fruits cv. Aurora </a:t>
              </a:r>
              <a:r>
                <a:rPr lang="en-US" sz="2800" smtClean="0"/>
                <a:t>1.</a:t>
              </a:r>
              <a:endParaRPr lang="en-US" sz="2800" smtClean="0"/>
            </a:p>
            <a:p>
              <a:pPr algn="just">
                <a:defRPr/>
              </a:pPr>
              <a:endParaRPr lang="en-US" sz="2800" smtClean="0"/>
            </a:p>
            <a:p>
              <a:pPr algn="just">
                <a:defRPr/>
              </a:pPr>
              <a:r>
                <a:rPr lang="en-US" sz="2800" smtClean="0"/>
                <a:t>Spectra </a:t>
              </a:r>
              <a:r>
                <a:rPr lang="en-US" sz="2800"/>
                <a:t>were obtained as log 1/R and they were </a:t>
              </a:r>
              <a:r>
                <a:rPr lang="en-US" sz="2800" smtClean="0"/>
                <a:t>no </a:t>
              </a:r>
              <a:r>
                <a:rPr lang="en-US" sz="2800"/>
                <a:t>pre-treated. </a:t>
              </a:r>
              <a:r>
                <a:rPr lang="en-US" sz="2800" b="0" smtClean="0"/>
                <a:t>The data were obtained in the range of the electromagnetic spectrum from 4,000 to 10,000 cm</a:t>
              </a:r>
              <a:r>
                <a:rPr lang="en-US" sz="2800" b="0" baseline="30000" smtClean="0"/>
                <a:t>-1</a:t>
              </a:r>
              <a:r>
                <a:rPr lang="en-US" sz="2800" b="0" smtClean="0"/>
                <a:t>, using 64 scans at a spectral resolution of 8 </a:t>
              </a:r>
              <a:r>
                <a:rPr lang="en-US" sz="2800" b="0" smtClean="0"/>
                <a:t>cm</a:t>
              </a:r>
              <a:r>
                <a:rPr lang="en-US" sz="2800" b="0" baseline="30000" smtClean="0"/>
                <a:t>-1</a:t>
              </a:r>
              <a:r>
                <a:rPr lang="en-US" sz="2800" b="0" smtClean="0"/>
                <a:t>.</a:t>
              </a:r>
            </a:p>
            <a:p>
              <a:pPr algn="just">
                <a:defRPr/>
              </a:pPr>
              <a:r>
                <a:rPr lang="en-US" sz="2800" b="1" i="1" smtClean="0">
                  <a:solidFill>
                    <a:schemeClr val="accent1"/>
                  </a:solidFill>
                </a:rPr>
                <a:t>Reference methods for soluble solids content (SSC):</a:t>
              </a:r>
            </a:p>
            <a:p>
              <a:pPr algn="just">
                <a:defRPr/>
              </a:pPr>
              <a:r>
                <a:rPr lang="en-US" sz="2800" smtClean="0"/>
                <a:t>The SSC </a:t>
              </a:r>
              <a:r>
                <a:rPr lang="en-US" sz="2800" smtClean="0"/>
                <a:t>was determined using </a:t>
              </a:r>
              <a:r>
                <a:rPr lang="en-US" sz="2800" smtClean="0"/>
                <a:t>the </a:t>
              </a:r>
              <a:r>
                <a:rPr lang="en-US" sz="2800" smtClean="0"/>
                <a:t>A.O.A.C reference method (920.151), (AOAC ,1997) by a digital refractometer ATAGO (Model PR-101α, Japan</a:t>
              </a:r>
              <a:r>
                <a:rPr lang="en-US" sz="2800" smtClean="0"/>
                <a:t>), expressed </a:t>
              </a:r>
              <a:r>
                <a:rPr lang="en-US" sz="2800" smtClean="0"/>
                <a:t>in °Brix</a:t>
              </a:r>
              <a:r>
                <a:rPr lang="en-US" sz="2800" smtClean="0"/>
                <a:t>.</a:t>
              </a:r>
            </a:p>
            <a:p>
              <a:pPr algn="just">
                <a:defRPr/>
              </a:pPr>
              <a:r>
                <a:rPr lang="en-US" sz="2800" b="1" i="1" smtClean="0">
                  <a:solidFill>
                    <a:schemeClr val="accent1"/>
                  </a:solidFill>
                </a:rPr>
                <a:t>Reference methods for firmness:</a:t>
              </a:r>
            </a:p>
            <a:p>
              <a:pPr algn="just">
                <a:defRPr/>
              </a:pPr>
              <a:r>
                <a:rPr lang="en-US" sz="2800" smtClean="0"/>
                <a:t>The firmness was determined </a:t>
              </a:r>
              <a:r>
                <a:rPr lang="en-US" sz="2800" smtClean="0"/>
                <a:t>using </a:t>
              </a:r>
              <a:r>
                <a:rPr lang="en-US" sz="2800" smtClean="0"/>
                <a:t>a </a:t>
              </a:r>
              <a:r>
                <a:rPr lang="en-US" sz="2800" smtClean="0"/>
                <a:t>penetrometer Bishop FT 327 with a 0.8 cm tip and the results expressed in </a:t>
              </a:r>
              <a:r>
                <a:rPr lang="en-US" sz="2800" smtClean="0"/>
                <a:t>Kgf</a:t>
              </a:r>
              <a:r>
                <a:rPr lang="en-US" sz="2800" smtClean="0"/>
                <a:t>.</a:t>
              </a:r>
              <a:endParaRPr lang="en-US" sz="2800" smtClean="0"/>
            </a:p>
          </p:txBody>
        </p:sp>
        <p:sp>
          <p:nvSpPr>
            <p:cNvPr id="87" name="Text Box 14"/>
            <p:cNvSpPr txBox="1">
              <a:spLocks noChangeArrowheads="1"/>
            </p:cNvSpPr>
            <p:nvPr/>
          </p:nvSpPr>
          <p:spPr bwMode="auto">
            <a:xfrm>
              <a:off x="15165388" y="14185917"/>
              <a:ext cx="12725399" cy="26562028"/>
            </a:xfrm>
            <a:prstGeom prst="rect">
              <a:avLst/>
            </a:prstGeom>
            <a:solidFill>
              <a:srgbClr val="FFFFFF"/>
            </a:solidFill>
            <a:ln w="28575">
              <a:noFill/>
              <a:prstDash val="dash"/>
              <a:miter lim="800000"/>
              <a:headEnd/>
              <a:tailEnd/>
            </a:ln>
          </p:spPr>
          <p:txBody>
            <a:bodyPr wrap="square" lIns="106674" tIns="53337" rIns="106674" bIns="53337">
              <a:spAutoFit/>
            </a:bodyPr>
            <a:lstStyle/>
            <a:p>
              <a:pPr algn="just" defTabSz="1066800">
                <a:tabLst>
                  <a:tab pos="57150" algn="l"/>
                </a:tabLst>
                <a:defRPr/>
              </a:pPr>
              <a:r>
                <a:rPr lang="en-US" sz="4800" i="1" dirty="0" smtClean="0">
                  <a:solidFill>
                    <a:schemeClr val="tx2"/>
                  </a:solidFill>
                  <a:effectLst>
                    <a:outerShdw blurRad="38100" dist="38100" dir="2700000" algn="tl">
                      <a:srgbClr val="000000">
                        <a:alpha val="43137"/>
                      </a:srgbClr>
                    </a:outerShdw>
                  </a:effectLst>
                  <a:latin typeface="Arial Black" pitchFamily="34" charset="0"/>
                  <a:cs typeface="Arial" charset="0"/>
                </a:rPr>
                <a:t>Results (1)</a:t>
              </a:r>
            </a:p>
            <a:p>
              <a:pPr algn="just" defTabSz="1066800">
                <a:tabLst>
                  <a:tab pos="57150" algn="l"/>
                </a:tabLst>
                <a:defRPr/>
              </a:pPr>
              <a:endParaRPr lang="en-US" sz="2800" b="0" i="1" dirty="0" smtClean="0">
                <a:solidFill>
                  <a:schemeClr val="tx2"/>
                </a:solidFill>
                <a:effectLst>
                  <a:outerShdw blurRad="38100" dist="38100" dir="2700000" algn="tl">
                    <a:srgbClr val="000000">
                      <a:alpha val="43137"/>
                    </a:srgbClr>
                  </a:outerShdw>
                </a:effectLst>
                <a:latin typeface="Arial Black" pitchFamily="34" charset="0"/>
                <a:cs typeface="Arial" charset="0"/>
              </a:endParaRPr>
            </a:p>
            <a:p>
              <a:pPr algn="just" defTabSz="1066800">
                <a:tabLst>
                  <a:tab pos="57150" algn="l"/>
                </a:tabL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charset="0"/>
              </a:endParaRPr>
            </a:p>
            <a:p>
              <a:pPr algn="just" defTabSz="1066800">
                <a:tabLst>
                  <a:tab pos="57150" algn="l"/>
                </a:tabLst>
                <a:defRPr/>
              </a:pPr>
              <a:endParaRPr lang="en-US" sz="4800" b="0" i="1" dirty="0" smtClean="0">
                <a:solidFill>
                  <a:schemeClr val="tx2"/>
                </a:solidFill>
                <a:effectLst>
                  <a:outerShdw blurRad="38100" dist="38100" dir="2700000" algn="tl">
                    <a:srgbClr val="000000">
                      <a:alpha val="43137"/>
                    </a:srgbClr>
                  </a:outerShdw>
                </a:effectLst>
                <a:latin typeface="Arial Black" pitchFamily="34" charset="0"/>
                <a:cs typeface="Arial" charset="0"/>
              </a:endParaRPr>
            </a:p>
            <a:p>
              <a:pPr algn="just" defTabSz="1066800">
                <a:tabLst>
                  <a:tab pos="57150" algn="l"/>
                </a:tabL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charset="0"/>
              </a:endParaRPr>
            </a:p>
            <a:p>
              <a:pPr algn="just" defTabSz="1066800">
                <a:tabLst>
                  <a:tab pos="57150" algn="l"/>
                </a:tabLst>
                <a:defRPr/>
              </a:pPr>
              <a:endParaRPr lang="en-US" sz="4800" b="0" i="1" dirty="0" smtClean="0">
                <a:solidFill>
                  <a:schemeClr val="tx2"/>
                </a:solidFill>
                <a:effectLst>
                  <a:outerShdw blurRad="38100" dist="38100" dir="2700000" algn="tl">
                    <a:srgbClr val="000000">
                      <a:alpha val="43137"/>
                    </a:srgbClr>
                  </a:outerShdw>
                </a:effectLst>
                <a:latin typeface="Arial Black" pitchFamily="34" charset="0"/>
                <a:cs typeface="Arial" charset="0"/>
              </a:endParaRPr>
            </a:p>
            <a:p>
              <a:pPr algn="just" defTabSz="1066800">
                <a:tabLst>
                  <a:tab pos="57150" algn="l"/>
                </a:tabL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charset="0"/>
              </a:endParaRPr>
            </a:p>
            <a:p>
              <a:pPr algn="just" defTabSz="1066800">
                <a:tabLst>
                  <a:tab pos="57150" algn="l"/>
                </a:tabLst>
                <a:defRPr/>
              </a:pPr>
              <a:endParaRPr lang="en-US" sz="4800" b="0" i="1" dirty="0" smtClean="0">
                <a:solidFill>
                  <a:schemeClr val="tx2"/>
                </a:solidFill>
                <a:effectLst>
                  <a:outerShdw blurRad="38100" dist="38100" dir="2700000" algn="tl">
                    <a:srgbClr val="000000">
                      <a:alpha val="43137"/>
                    </a:srgbClr>
                  </a:outerShdw>
                </a:effectLst>
                <a:latin typeface="Arial Black" pitchFamily="34" charset="0"/>
                <a:cs typeface="Arial" charset="0"/>
              </a:endParaRPr>
            </a:p>
            <a:p>
              <a:pPr algn="just" defTabSz="1066800">
                <a:tabLst>
                  <a:tab pos="57150" algn="l"/>
                </a:tabL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charset="0"/>
              </a:endParaRPr>
            </a:p>
            <a:p>
              <a:pPr algn="just" defTabSz="1066800">
                <a:tabLst>
                  <a:tab pos="57150" algn="l"/>
                </a:tabL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charset="0"/>
              </a:endParaRPr>
            </a:p>
            <a:p>
              <a:pPr algn="just" defTabSz="1066800">
                <a:tabLst>
                  <a:tab pos="57150" algn="l"/>
                </a:tabLst>
                <a:defRPr/>
              </a:pPr>
              <a:endParaRPr lang="en-US" sz="4800" b="0" i="1" dirty="0" smtClean="0">
                <a:solidFill>
                  <a:schemeClr val="tx2"/>
                </a:solidFill>
                <a:effectLst>
                  <a:outerShdw blurRad="38100" dist="38100" dir="2700000" algn="tl">
                    <a:srgbClr val="000000">
                      <a:alpha val="43137"/>
                    </a:srgbClr>
                  </a:outerShdw>
                </a:effectLst>
                <a:latin typeface="Arial Black" pitchFamily="34" charset="0"/>
                <a:cs typeface="Arial" charset="0"/>
              </a:endParaRPr>
            </a:p>
            <a:p>
              <a:pPr algn="just" defTabSz="1066800">
                <a:tabLst>
                  <a:tab pos="57150" algn="l"/>
                </a:tabL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charset="0"/>
              </a:endParaRPr>
            </a:p>
            <a:p>
              <a:pPr algn="just" defTabSz="1066800">
                <a:tabLst>
                  <a:tab pos="57150" algn="l"/>
                </a:tabLst>
                <a:defRPr/>
              </a:pPr>
              <a:endParaRPr lang="en-US" sz="4800" b="0" i="1" dirty="0" smtClean="0">
                <a:solidFill>
                  <a:schemeClr val="tx2"/>
                </a:solidFill>
                <a:effectLst>
                  <a:outerShdw blurRad="38100" dist="38100" dir="2700000" algn="tl">
                    <a:srgbClr val="000000">
                      <a:alpha val="43137"/>
                    </a:srgbClr>
                  </a:outerShdw>
                </a:effectLst>
                <a:latin typeface="Arial Black" pitchFamily="34" charset="0"/>
                <a:cs typeface="Arial" charset="0"/>
              </a:endParaRPr>
            </a:p>
            <a:p>
              <a:pPr algn="just" defTabSz="1066800">
                <a:tabLst>
                  <a:tab pos="57150" algn="l"/>
                </a:tabLst>
                <a:defRPr/>
              </a:pPr>
              <a:endParaRPr lang="en-US" sz="2400" b="0" dirty="0">
                <a:cs typeface="Arial" charset="0"/>
              </a:endParaRPr>
            </a:p>
            <a:p>
              <a:pPr algn="just" defTabSz="1066800">
                <a:defRPr/>
              </a:pPr>
              <a:endParaRPr lang="en-US" altLang="ko-KR" sz="2400" b="0" dirty="0">
                <a:ea typeface="굴림" charset="-127"/>
              </a:endParaRPr>
            </a:p>
            <a:p>
              <a:pPr algn="just" defTabSz="1066800">
                <a:defRPr/>
              </a:pPr>
              <a:endParaRPr lang="en-US" altLang="ko-KR" sz="2400" b="0" dirty="0">
                <a:ea typeface="굴림" charset="-127"/>
              </a:endParaRPr>
            </a:p>
            <a:p>
              <a:pPr algn="just" defTabSz="1066800">
                <a:defRPr/>
              </a:pPr>
              <a:endParaRPr lang="en-US" altLang="ko-KR" sz="2400" b="0" dirty="0">
                <a:ea typeface="굴림" charset="-127"/>
              </a:endParaRPr>
            </a:p>
            <a:p>
              <a:pPr algn="just" defTabSz="1066800">
                <a:defRPr/>
              </a:pPr>
              <a:endParaRPr lang="en-US" altLang="ko-KR" sz="2400" b="0" dirty="0">
                <a:ea typeface="굴림" charset="-127"/>
              </a:endParaRPr>
            </a:p>
            <a:p>
              <a:pPr algn="just" defTabSz="1066800">
                <a:defRPr/>
              </a:pPr>
              <a:endParaRPr lang="en-US" altLang="ko-KR" sz="2400" b="0" dirty="0">
                <a:ea typeface="굴림" charset="-127"/>
              </a:endParaRPr>
            </a:p>
            <a:p>
              <a:pPr algn="just" defTabSz="1066800">
                <a:defRPr/>
              </a:pPr>
              <a:endParaRPr lang="en-US" altLang="ko-KR" sz="2400" b="0" dirty="0">
                <a:ea typeface="굴림" charset="-127"/>
              </a:endParaRPr>
            </a:p>
            <a:p>
              <a:pPr algn="just" defTabSz="1066800">
                <a:defRPr/>
              </a:pPr>
              <a:endParaRPr lang="en-US" altLang="ko-KR" sz="2400" b="0" dirty="0">
                <a:ea typeface="굴림" charset="-127"/>
              </a:endParaRPr>
            </a:p>
            <a:p>
              <a:pPr algn="just" defTabSz="1066800">
                <a:defRPr/>
              </a:pPr>
              <a:endParaRPr lang="en-US" altLang="ko-KR" sz="2400" b="0" dirty="0">
                <a:ea typeface="굴림" charset="-127"/>
              </a:endParaRPr>
            </a:p>
            <a:p>
              <a:pPr algn="just" defTabSz="1066800">
                <a:defRPr/>
              </a:pPr>
              <a:endParaRPr lang="en-US" altLang="ko-KR" sz="2400" b="0" dirty="0">
                <a:ea typeface="굴림" charset="-127"/>
              </a:endParaRPr>
            </a:p>
            <a:p>
              <a:pPr algn="just" defTabSz="1066800">
                <a:defRPr/>
              </a:pPr>
              <a:endParaRPr lang="en-US" altLang="ko-KR" sz="2400" b="0" dirty="0">
                <a:ea typeface="굴림" charset="-127"/>
              </a:endParaRPr>
            </a:p>
            <a:p>
              <a:pPr algn="ctr" defTabSz="1066800">
                <a:defRPr/>
              </a:pPr>
              <a:endParaRPr lang="en-US" altLang="ko-KR" sz="2400" dirty="0">
                <a:ea typeface="굴림" charset="-127"/>
              </a:endParaRPr>
            </a:p>
            <a:p>
              <a:pPr algn="ctr" defTabSz="1066800">
                <a:defRPr/>
              </a:pPr>
              <a:endParaRPr lang="en-US" altLang="ko-KR" sz="2400" b="0" dirty="0">
                <a:ea typeface="굴림" charset="-127"/>
              </a:endParaRPr>
            </a:p>
            <a:p>
              <a:pPr algn="ctr" defTabSz="1066800">
                <a:defRPr/>
              </a:pPr>
              <a:endParaRPr lang="en-US" altLang="ko-KR" sz="2400" dirty="0">
                <a:ea typeface="굴림" charset="-127"/>
              </a:endParaRPr>
            </a:p>
            <a:p>
              <a:pPr algn="ctr" defTabSz="1066800">
                <a:defRPr/>
              </a:pPr>
              <a:endParaRPr lang="en-US" altLang="ko-KR" sz="2400" b="0" dirty="0" smtClean="0">
                <a:ea typeface="굴림" charset="-127"/>
              </a:endParaRPr>
            </a:p>
            <a:p>
              <a:pPr algn="ctr" defTabSz="1066800">
                <a:defRPr/>
              </a:pPr>
              <a:endParaRPr lang="en-US" altLang="ko-KR" sz="2400" b="0" dirty="0" smtClean="0">
                <a:ea typeface="굴림" charset="-127"/>
              </a:endParaRPr>
            </a:p>
            <a:p>
              <a:pPr algn="ctr" defTabSz="1066800">
                <a:defRPr/>
              </a:pPr>
              <a:endParaRPr lang="en-US" altLang="ko-KR" sz="2400" dirty="0">
                <a:ea typeface="굴림" charset="-127"/>
              </a:endParaRPr>
            </a:p>
            <a:p>
              <a:pPr algn="ctr" defTabSz="1066800">
                <a:defRPr/>
              </a:pPr>
              <a:endParaRPr lang="en-US" altLang="ko-KR" sz="2400" b="0" dirty="0" smtClean="0">
                <a:ea typeface="굴림" charset="-127"/>
              </a:endParaRPr>
            </a:p>
            <a:p>
              <a:pPr algn="ctr" defTabSz="1066800">
                <a:defRPr/>
              </a:pPr>
              <a:endParaRPr lang="en-US" altLang="ko-KR" sz="2400" dirty="0">
                <a:ea typeface="굴림" charset="-127"/>
              </a:endParaRPr>
            </a:p>
            <a:p>
              <a:pPr algn="ctr" defTabSz="1066800">
                <a:defRPr/>
              </a:pPr>
              <a:endParaRPr lang="en-US" altLang="ko-KR" sz="2400" b="0" dirty="0" smtClean="0">
                <a:ea typeface="굴림" charset="-127"/>
              </a:endParaRPr>
            </a:p>
            <a:p>
              <a:pPr algn="ctr" defTabSz="1066800">
                <a:defRPr/>
              </a:pPr>
              <a:endParaRPr lang="en-US" altLang="ko-KR" sz="2400" dirty="0">
                <a:ea typeface="굴림" charset="-127"/>
              </a:endParaRPr>
            </a:p>
            <a:p>
              <a:pPr algn="ctr" defTabSz="1066800">
                <a:defRPr/>
              </a:pPr>
              <a:endParaRPr lang="en-US" altLang="ko-KR" sz="2400" b="0" dirty="0" smtClean="0">
                <a:ea typeface="굴림" charset="-127"/>
              </a:endParaRPr>
            </a:p>
            <a:p>
              <a:pPr algn="ctr" defTabSz="1066800">
                <a:defRPr/>
              </a:pPr>
              <a:endParaRPr lang="en-US" altLang="ko-KR" sz="2400" dirty="0">
                <a:ea typeface="굴림" charset="-127"/>
              </a:endParaRPr>
            </a:p>
            <a:p>
              <a:pPr algn="ctr" defTabSz="1066800">
                <a:defRPr/>
              </a:pPr>
              <a:endParaRPr lang="en-US" altLang="ko-KR" sz="2400" b="0" dirty="0" smtClean="0">
                <a:ea typeface="굴림" charset="-127"/>
              </a:endParaRPr>
            </a:p>
            <a:p>
              <a:pPr algn="ctr" defTabSz="1066800">
                <a:defRPr/>
              </a:pPr>
              <a:endParaRPr lang="en-US" altLang="ko-KR" sz="2400" dirty="0" smtClean="0">
                <a:ea typeface="굴림" charset="-127"/>
              </a:endParaRPr>
            </a:p>
            <a:p>
              <a:pPr algn="ctr" defTabSz="1066800">
                <a:defRPr/>
              </a:pPr>
              <a:endParaRPr lang="en-US" altLang="ko-KR" sz="2400" dirty="0">
                <a:ea typeface="굴림" charset="-127"/>
              </a:endParaRPr>
            </a:p>
            <a:p>
              <a:pPr algn="ctr" defTabSz="1066800">
                <a:defRPr/>
              </a:pPr>
              <a:endParaRPr lang="en-US" altLang="ko-KR" sz="2400" dirty="0">
                <a:ea typeface="굴림" charset="-127"/>
              </a:endParaRPr>
            </a:p>
            <a:p>
              <a:pPr algn="ctr" defTabSz="1066800">
                <a:defRPr/>
              </a:pPr>
              <a:endParaRPr lang="en-US" altLang="ko-KR" sz="2400" b="0" dirty="0">
                <a:ea typeface="굴림" charset="-127"/>
              </a:endParaRPr>
            </a:p>
          </p:txBody>
        </p:sp>
        <p:sp>
          <p:nvSpPr>
            <p:cNvPr id="159" name="CaixaDeTexto 158"/>
            <p:cNvSpPr txBox="1"/>
            <p:nvPr/>
          </p:nvSpPr>
          <p:spPr>
            <a:xfrm>
              <a:off x="38098537" y="16463233"/>
              <a:ext cx="184731" cy="683093"/>
            </a:xfrm>
            <a:prstGeom prst="rect">
              <a:avLst/>
            </a:prstGeom>
            <a:noFill/>
          </p:spPr>
          <p:txBody>
            <a:bodyPr wrap="none" rtlCol="0">
              <a:spAutoFit/>
            </a:bodyPr>
            <a:lstStyle/>
            <a:p>
              <a:endParaRPr lang="en-US" sz="2800" dirty="0"/>
            </a:p>
          </p:txBody>
        </p:sp>
        <p:sp>
          <p:nvSpPr>
            <p:cNvPr id="160" name="CaixaDeTexto 159"/>
            <p:cNvSpPr txBox="1"/>
            <p:nvPr/>
          </p:nvSpPr>
          <p:spPr>
            <a:xfrm>
              <a:off x="25679400" y="22042966"/>
              <a:ext cx="184731" cy="683093"/>
            </a:xfrm>
            <a:prstGeom prst="rect">
              <a:avLst/>
            </a:prstGeom>
            <a:noFill/>
          </p:spPr>
          <p:txBody>
            <a:bodyPr wrap="none" rtlCol="0">
              <a:spAutoFit/>
            </a:bodyPr>
            <a:lstStyle/>
            <a:p>
              <a:endParaRPr lang="en-US" sz="2800" dirty="0"/>
            </a:p>
          </p:txBody>
        </p:sp>
      </p:grpSp>
      <p:pic>
        <p:nvPicPr>
          <p:cNvPr id="28" name="Picture 2"/>
          <p:cNvPicPr>
            <a:picLocks noChangeAspect="1" noChangeArrowheads="1"/>
          </p:cNvPicPr>
          <p:nvPr/>
        </p:nvPicPr>
        <p:blipFill>
          <a:blip r:embed="rId3" cstate="print"/>
          <a:srcRect/>
          <a:stretch>
            <a:fillRect/>
          </a:stretch>
        </p:blipFill>
        <p:spPr bwMode="auto">
          <a:xfrm>
            <a:off x="9829800" y="18211799"/>
            <a:ext cx="2057400" cy="2054191"/>
          </a:xfrm>
          <a:prstGeom prst="rect">
            <a:avLst/>
          </a:prstGeom>
          <a:solidFill>
            <a:srgbClr val="FDFFC8"/>
          </a:solidFill>
          <a:ln w="9525">
            <a:noFill/>
            <a:miter lim="800000"/>
            <a:headEnd/>
            <a:tailEnd/>
          </a:ln>
        </p:spPr>
      </p:pic>
      <p:pic>
        <p:nvPicPr>
          <p:cNvPr id="30" name="Picture 3"/>
          <p:cNvPicPr>
            <a:picLocks noChangeAspect="1" noChangeArrowheads="1"/>
          </p:cNvPicPr>
          <p:nvPr/>
        </p:nvPicPr>
        <p:blipFill>
          <a:blip r:embed="rId4" cstate="print"/>
          <a:srcRect/>
          <a:stretch>
            <a:fillRect/>
          </a:stretch>
        </p:blipFill>
        <p:spPr bwMode="auto">
          <a:xfrm>
            <a:off x="4724400" y="18211800"/>
            <a:ext cx="2054191" cy="2057400"/>
          </a:xfrm>
          <a:prstGeom prst="rect">
            <a:avLst/>
          </a:prstGeom>
          <a:solidFill>
            <a:srgbClr val="FDFFC8"/>
          </a:solidFill>
          <a:ln w="9525">
            <a:noFill/>
            <a:miter lim="800000"/>
            <a:headEnd/>
            <a:tailEnd/>
          </a:ln>
        </p:spPr>
      </p:pic>
      <p:pic>
        <p:nvPicPr>
          <p:cNvPr id="32" name="Picture 4"/>
          <p:cNvPicPr>
            <a:picLocks noChangeAspect="1" noChangeArrowheads="1"/>
          </p:cNvPicPr>
          <p:nvPr/>
        </p:nvPicPr>
        <p:blipFill>
          <a:blip r:embed="rId5" cstate="print"/>
          <a:srcRect/>
          <a:stretch>
            <a:fillRect/>
          </a:stretch>
        </p:blipFill>
        <p:spPr bwMode="auto">
          <a:xfrm>
            <a:off x="7242209" y="18211800"/>
            <a:ext cx="2054191" cy="2054191"/>
          </a:xfrm>
          <a:prstGeom prst="rect">
            <a:avLst/>
          </a:prstGeom>
          <a:solidFill>
            <a:srgbClr val="FDFFC8"/>
          </a:solidFill>
          <a:ln w="9525">
            <a:noFill/>
            <a:miter lim="800000"/>
            <a:headEnd/>
            <a:tailEnd/>
          </a:ln>
        </p:spPr>
      </p:pic>
      <p:pic>
        <p:nvPicPr>
          <p:cNvPr id="33" name="Imagem 32" descr="pessego_barbosa.jpg"/>
          <p:cNvPicPr>
            <a:picLocks noChangeAspect="1"/>
          </p:cNvPicPr>
          <p:nvPr/>
        </p:nvPicPr>
        <p:blipFill>
          <a:blip r:embed="rId6" cstate="print"/>
          <a:stretch>
            <a:fillRect/>
          </a:stretch>
        </p:blipFill>
        <p:spPr>
          <a:xfrm>
            <a:off x="7420873" y="24079200"/>
            <a:ext cx="1828800" cy="2110328"/>
          </a:xfrm>
          <a:prstGeom prst="rect">
            <a:avLst/>
          </a:prstGeom>
        </p:spPr>
      </p:pic>
      <p:sp>
        <p:nvSpPr>
          <p:cNvPr id="43" name="Text Box 12"/>
          <p:cNvSpPr txBox="1">
            <a:spLocks noChangeArrowheads="1"/>
          </p:cNvSpPr>
          <p:nvPr/>
        </p:nvSpPr>
        <p:spPr bwMode="auto">
          <a:xfrm>
            <a:off x="15387637" y="5715000"/>
            <a:ext cx="12730163" cy="4724364"/>
          </a:xfrm>
          <a:prstGeom prst="rect">
            <a:avLst/>
          </a:prstGeom>
          <a:solidFill>
            <a:srgbClr val="FFFFFF"/>
          </a:solidFill>
          <a:ln w="28575">
            <a:noFill/>
            <a:prstDash val="dash"/>
            <a:miter lim="800000"/>
            <a:headEnd/>
            <a:tailEnd/>
          </a:ln>
        </p:spPr>
        <p:txBody>
          <a:bodyPr wrap="square" lIns="106674" tIns="53337" rIns="106674" bIns="53337">
            <a:spAutoFit/>
          </a:bodyPr>
          <a:lstStyle/>
          <a:p>
            <a:pPr algn="just">
              <a:defRPr/>
            </a:pPr>
            <a:r>
              <a:rPr lang="en-US" sz="480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rPr>
              <a:t>Data analysis</a:t>
            </a:r>
            <a:endParaRPr lang="en-US" sz="4800" b="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r>
              <a:rPr lang="en-US" sz="2800" dirty="0" smtClean="0"/>
              <a:t> </a:t>
            </a:r>
            <a:r>
              <a:rPr lang="en-US" sz="2800" dirty="0" smtClean="0"/>
              <a:t>From the 490 intact fruits, </a:t>
            </a:r>
            <a:r>
              <a:rPr lang="en-US" sz="2800" dirty="0" smtClean="0"/>
              <a:t>2 </a:t>
            </a:r>
            <a:r>
              <a:rPr lang="en-US" sz="2800" dirty="0" smtClean="0"/>
              <a:t>readings were conducted per fruit totalizing 980 </a:t>
            </a:r>
            <a:r>
              <a:rPr lang="en-US" sz="2800" dirty="0" smtClean="0"/>
              <a:t>NIR </a:t>
            </a:r>
            <a:r>
              <a:rPr lang="en-US" sz="2800" dirty="0" smtClean="0"/>
              <a:t>spectra. Spectra </a:t>
            </a:r>
            <a:r>
              <a:rPr lang="en-US" sz="2800" dirty="0" smtClean="0"/>
              <a:t>were handed using the software </a:t>
            </a:r>
            <a:r>
              <a:rPr lang="en-US" sz="2800" dirty="0" err="1" smtClean="0"/>
              <a:t>Unscrambler</a:t>
            </a:r>
            <a:r>
              <a:rPr lang="en-US" sz="2800" dirty="0" smtClean="0">
                <a:sym typeface="Symbol"/>
              </a:rPr>
              <a:t></a:t>
            </a:r>
            <a:r>
              <a:rPr lang="en-US" sz="2800" dirty="0" smtClean="0"/>
              <a:t> X.1 </a:t>
            </a:r>
            <a:r>
              <a:rPr lang="en-US" sz="2800" dirty="0" smtClean="0"/>
              <a:t>(CAMO, Oslo, Norway). Principal component Analysis (PCA) was used to verify group formation and calibration was developed using Partial Least Squares (PLS) regression. Model performance was evaluated based on the values of root mean square error for prediction (RMSEP) and coefficient of determination (R2) obtained from different validation fruit samples, as such: </a:t>
            </a:r>
            <a:r>
              <a:rPr lang="en-US" sz="2800" dirty="0" err="1" smtClean="0"/>
              <a:t>i</a:t>
            </a:r>
            <a:r>
              <a:rPr lang="en-US" sz="2800" dirty="0" smtClean="0"/>
              <a:t>. full cross validation method, ii. test set of an independent dataset. </a:t>
            </a:r>
            <a:endParaRPr lang="en-US" sz="2800" dirty="0" smtClean="0"/>
          </a:p>
          <a:p>
            <a:pPr algn="just"/>
            <a:endParaRPr lang="en-US" sz="2800" dirty="0"/>
          </a:p>
        </p:txBody>
      </p:sp>
      <p:sp>
        <p:nvSpPr>
          <p:cNvPr id="44" name="Text Box 12"/>
          <p:cNvSpPr txBox="1">
            <a:spLocks noChangeArrowheads="1"/>
          </p:cNvSpPr>
          <p:nvPr/>
        </p:nvSpPr>
        <p:spPr bwMode="auto">
          <a:xfrm>
            <a:off x="28651200" y="5715000"/>
            <a:ext cx="12730163" cy="17297400"/>
          </a:xfrm>
          <a:prstGeom prst="rect">
            <a:avLst/>
          </a:prstGeom>
          <a:solidFill>
            <a:srgbClr val="FFFFFF"/>
          </a:solidFill>
          <a:ln w="28575">
            <a:noFill/>
            <a:prstDash val="dash"/>
            <a:miter lim="800000"/>
            <a:headEnd/>
            <a:tailEnd/>
          </a:ln>
        </p:spPr>
        <p:txBody>
          <a:bodyPr wrap="square" lIns="106674" tIns="53337" rIns="106674" bIns="53337">
            <a:spAutoFit/>
          </a:bodyPr>
          <a:lstStyle/>
          <a:p>
            <a:pPr algn="just">
              <a:defRPr/>
            </a:pPr>
            <a:r>
              <a:rPr lang="en-US" sz="480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rPr>
              <a:t>Results (2)</a:t>
            </a:r>
          </a:p>
          <a:p>
            <a:pPr algn="ju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defRPr/>
            </a:pPr>
            <a:endParaRPr lang="en-US" sz="4800" b="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defRPr/>
            </a:pPr>
            <a:endParaRPr lang="en-US" sz="4800" b="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defRPr/>
            </a:pPr>
            <a:endParaRPr lang="en-US" sz="4800" b="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defRPr/>
            </a:pPr>
            <a:endParaRPr lang="en-US" sz="4800" b="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defRPr/>
            </a:pPr>
            <a:endParaRPr lang="en-US" sz="4800" b="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defRPr/>
            </a:pPr>
            <a:endParaRPr lang="en-US" sz="4800" b="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pitchFamily="34" charset="0"/>
            </a:endParaRPr>
          </a:p>
          <a:p>
            <a:pPr algn="just"/>
            <a:endParaRPr lang="en-US" sz="2800" dirty="0"/>
          </a:p>
        </p:txBody>
      </p:sp>
      <p:sp>
        <p:nvSpPr>
          <p:cNvPr id="45" name="Text Box 12"/>
          <p:cNvSpPr txBox="1">
            <a:spLocks noChangeArrowheads="1"/>
          </p:cNvSpPr>
          <p:nvPr/>
        </p:nvSpPr>
        <p:spPr bwMode="auto">
          <a:xfrm>
            <a:off x="28651200" y="23235559"/>
            <a:ext cx="12730163" cy="2139041"/>
          </a:xfrm>
          <a:prstGeom prst="rect">
            <a:avLst/>
          </a:prstGeom>
          <a:solidFill>
            <a:srgbClr val="FFFFFF"/>
          </a:solidFill>
          <a:ln w="28575">
            <a:noFill/>
            <a:prstDash val="dash"/>
            <a:miter lim="800000"/>
            <a:headEnd/>
            <a:tailEnd/>
          </a:ln>
        </p:spPr>
        <p:txBody>
          <a:bodyPr wrap="square" lIns="106674" tIns="53337" rIns="106674" bIns="53337">
            <a:spAutoFit/>
          </a:bodyPr>
          <a:lstStyle/>
          <a:p>
            <a:pPr algn="just" defTabSz="1066800">
              <a:tabLst>
                <a:tab pos="800100" algn="l"/>
              </a:tabLst>
              <a:defRPr/>
            </a:pPr>
            <a:r>
              <a:rPr lang="en-US" sz="4800" i="1" dirty="0" smtClean="0">
                <a:solidFill>
                  <a:schemeClr val="tx2"/>
                </a:solidFill>
                <a:effectLst>
                  <a:outerShdw blurRad="38100" dist="38100" dir="2700000" algn="tl">
                    <a:srgbClr val="000000">
                      <a:alpha val="43137"/>
                    </a:srgbClr>
                  </a:outerShdw>
                </a:effectLst>
                <a:latin typeface="Arial Black" pitchFamily="34" charset="0"/>
                <a:cs typeface="Arial" charset="0"/>
              </a:rPr>
              <a:t>Conclusions / Future work</a:t>
            </a:r>
          </a:p>
          <a:p>
            <a:pPr algn="just" defTabSz="1066800">
              <a:tabLst>
                <a:tab pos="800100" algn="l"/>
              </a:tabLst>
              <a:defRPr/>
            </a:pPr>
            <a:r>
              <a:rPr lang="en-US" sz="2800" dirty="0" smtClean="0"/>
              <a:t>Although </a:t>
            </a:r>
            <a:r>
              <a:rPr lang="en-US" sz="2800" dirty="0" smtClean="0"/>
              <a:t>NIR spectroscopy can be successfully used to predict SSC and firmness of intact ‘Aurora-1’ peach fruit as a non-destructive method, more </a:t>
            </a:r>
            <a:r>
              <a:rPr lang="en-US" sz="2800" dirty="0" err="1" smtClean="0"/>
              <a:t>chemometrics</a:t>
            </a:r>
            <a:r>
              <a:rPr lang="en-US" sz="2800" dirty="0" smtClean="0"/>
              <a:t> is necessary to reduce RMSEP and improve calibration model prediction accuracy</a:t>
            </a:r>
            <a:r>
              <a:rPr lang="en-US" sz="2800" dirty="0" smtClean="0"/>
              <a:t>.</a:t>
            </a:r>
            <a:endParaRPr lang="en-US" altLang="ko-KR" sz="2800" dirty="0">
              <a:ea typeface="굴림" charset="-127"/>
            </a:endParaRPr>
          </a:p>
        </p:txBody>
      </p:sp>
      <p:sp>
        <p:nvSpPr>
          <p:cNvPr id="46" name="Text Box 12"/>
          <p:cNvSpPr txBox="1">
            <a:spLocks noChangeArrowheads="1"/>
          </p:cNvSpPr>
          <p:nvPr/>
        </p:nvSpPr>
        <p:spPr bwMode="auto">
          <a:xfrm>
            <a:off x="28651200" y="25597759"/>
            <a:ext cx="12730163" cy="2785372"/>
          </a:xfrm>
          <a:prstGeom prst="rect">
            <a:avLst/>
          </a:prstGeom>
          <a:solidFill>
            <a:srgbClr val="FFFFFF"/>
          </a:solidFill>
          <a:ln w="28575">
            <a:noFill/>
            <a:prstDash val="dash"/>
            <a:miter lim="800000"/>
            <a:headEnd/>
            <a:tailEnd/>
          </a:ln>
        </p:spPr>
        <p:txBody>
          <a:bodyPr wrap="square" lIns="106674" tIns="53337" rIns="106674" bIns="53337">
            <a:spAutoFit/>
          </a:bodyPr>
          <a:lstStyle/>
          <a:p>
            <a:pPr algn="just" defTabSz="1066800">
              <a:tabLst>
                <a:tab pos="800100" algn="l"/>
              </a:tabLst>
              <a:defRPr/>
            </a:pPr>
            <a:r>
              <a:rPr lang="en-US" sz="4800" i="1" dirty="0" smtClean="0">
                <a:solidFill>
                  <a:schemeClr val="tx2"/>
                </a:solidFill>
                <a:effectLst>
                  <a:outerShdw blurRad="38100" dist="38100" dir="2700000" algn="tl">
                    <a:srgbClr val="000000">
                      <a:alpha val="43137"/>
                    </a:srgbClr>
                  </a:outerShdw>
                </a:effectLst>
                <a:latin typeface="Arial Black" pitchFamily="34" charset="0"/>
                <a:cs typeface="Arial" charset="0"/>
              </a:rPr>
              <a:t>Reference</a:t>
            </a:r>
          </a:p>
          <a:p>
            <a:pPr algn="just"/>
            <a:r>
              <a:rPr lang="en-US" sz="1800" dirty="0" smtClean="0"/>
              <a:t>A.O.A.C. Official methods of analysis of the Association of Official Analytical Chemists. 16.ed. Arlington: Ed. </a:t>
            </a:r>
            <a:r>
              <a:rPr lang="en-US" sz="1800" dirty="0" err="1" smtClean="0"/>
              <a:t>Patrícia</a:t>
            </a:r>
            <a:r>
              <a:rPr lang="en-US" sz="1800" dirty="0" smtClean="0"/>
              <a:t> </a:t>
            </a:r>
            <a:r>
              <a:rPr lang="en-US" sz="1800" dirty="0" err="1" smtClean="0"/>
              <a:t>Cuniff</a:t>
            </a:r>
            <a:r>
              <a:rPr lang="en-US" sz="1800" dirty="0" smtClean="0"/>
              <a:t>, 1997.</a:t>
            </a:r>
            <a:endParaRPr lang="pt-BR" sz="1800" dirty="0" smtClean="0"/>
          </a:p>
          <a:p>
            <a:pPr algn="just"/>
            <a:r>
              <a:rPr lang="pt-BR" sz="1800" dirty="0" err="1" smtClean="0"/>
              <a:t>Crisoto</a:t>
            </a:r>
            <a:r>
              <a:rPr lang="pt-BR" sz="1800" dirty="0" smtClean="0"/>
              <a:t>, </a:t>
            </a:r>
            <a:r>
              <a:rPr lang="pt-BR" sz="1800" dirty="0" err="1" smtClean="0"/>
              <a:t>C.H.</a:t>
            </a:r>
            <a:r>
              <a:rPr lang="pt-BR" sz="1800" dirty="0" smtClean="0"/>
              <a:t>, </a:t>
            </a:r>
            <a:r>
              <a:rPr lang="pt-BR" sz="1800" dirty="0" err="1" smtClean="0"/>
              <a:t>Crisoto</a:t>
            </a:r>
            <a:r>
              <a:rPr lang="pt-BR" sz="1800" dirty="0" smtClean="0"/>
              <a:t>, G., </a:t>
            </a:r>
            <a:r>
              <a:rPr lang="pt-BR" sz="1800" dirty="0" err="1" smtClean="0"/>
              <a:t>Bowerman</a:t>
            </a:r>
            <a:r>
              <a:rPr lang="pt-BR" sz="1800" dirty="0" smtClean="0"/>
              <a:t>, E. 2003. </a:t>
            </a:r>
            <a:r>
              <a:rPr lang="pt-BR" sz="1800" dirty="0" err="1" smtClean="0"/>
              <a:t>Searching</a:t>
            </a:r>
            <a:r>
              <a:rPr lang="pt-BR" sz="1800" dirty="0" smtClean="0"/>
              <a:t> for </a:t>
            </a:r>
            <a:r>
              <a:rPr lang="pt-BR" sz="1800" dirty="0" err="1" smtClean="0"/>
              <a:t>consumer</a:t>
            </a:r>
            <a:r>
              <a:rPr lang="pt-BR" sz="1800" dirty="0" smtClean="0"/>
              <a:t> </a:t>
            </a:r>
            <a:r>
              <a:rPr lang="pt-BR" sz="1800" dirty="0" err="1" smtClean="0"/>
              <a:t>satisfaction</a:t>
            </a:r>
            <a:r>
              <a:rPr lang="pt-BR" sz="1800" dirty="0" smtClean="0"/>
              <a:t>: </a:t>
            </a:r>
            <a:r>
              <a:rPr lang="pt-BR" sz="1800" dirty="0" err="1" smtClean="0"/>
              <a:t>new</a:t>
            </a:r>
            <a:r>
              <a:rPr lang="pt-BR" sz="1800" dirty="0" smtClean="0"/>
              <a:t> </a:t>
            </a:r>
            <a:r>
              <a:rPr lang="pt-BR" sz="1800" dirty="0" err="1" smtClean="0"/>
              <a:t>trends</a:t>
            </a:r>
            <a:r>
              <a:rPr lang="pt-BR" sz="1800" dirty="0" smtClean="0"/>
              <a:t> in </a:t>
            </a:r>
            <a:r>
              <a:rPr lang="pt-BR" sz="1800" dirty="0" err="1" smtClean="0"/>
              <a:t>the</a:t>
            </a:r>
            <a:r>
              <a:rPr lang="pt-BR" sz="1800" dirty="0" smtClean="0"/>
              <a:t> </a:t>
            </a:r>
            <a:r>
              <a:rPr lang="pt-BR" sz="1800" dirty="0" err="1" smtClean="0"/>
              <a:t>California</a:t>
            </a:r>
            <a:r>
              <a:rPr lang="pt-BR" sz="1800" dirty="0" smtClean="0"/>
              <a:t> </a:t>
            </a:r>
            <a:r>
              <a:rPr lang="pt-BR" sz="1800" dirty="0" err="1" smtClean="0"/>
              <a:t>peach</a:t>
            </a:r>
            <a:r>
              <a:rPr lang="pt-BR" sz="1800" dirty="0" smtClean="0"/>
              <a:t> </a:t>
            </a:r>
            <a:r>
              <a:rPr lang="pt-BR" sz="1800" dirty="0" err="1" smtClean="0"/>
              <a:t>industry</a:t>
            </a:r>
            <a:r>
              <a:rPr lang="pt-BR" sz="1800" dirty="0" smtClean="0"/>
              <a:t>. </a:t>
            </a:r>
            <a:r>
              <a:rPr lang="en-US" sz="1800" dirty="0" smtClean="0"/>
              <a:t>1st Mediterranean Peach Symposium, Italy.</a:t>
            </a:r>
            <a:endParaRPr lang="pt-BR" sz="1800" dirty="0" smtClean="0"/>
          </a:p>
          <a:p>
            <a:pPr algn="just"/>
            <a:r>
              <a:rPr lang="en-US" sz="1800" dirty="0" smtClean="0"/>
              <a:t>Cunha </a:t>
            </a:r>
            <a:r>
              <a:rPr lang="en-US" sz="1800" dirty="0" err="1" smtClean="0"/>
              <a:t>Júnior</a:t>
            </a:r>
            <a:r>
              <a:rPr lang="en-US" sz="1800" dirty="0" smtClean="0"/>
              <a:t>, L.C., </a:t>
            </a:r>
            <a:r>
              <a:rPr lang="en-US" sz="1800" dirty="0" err="1" smtClean="0"/>
              <a:t>Durigan</a:t>
            </a:r>
            <a:r>
              <a:rPr lang="en-US" sz="1800" dirty="0" smtClean="0"/>
              <a:t>, M.F.B., </a:t>
            </a:r>
            <a:r>
              <a:rPr lang="en-US" sz="1800" dirty="0" err="1" smtClean="0"/>
              <a:t>Mattiuz</a:t>
            </a:r>
            <a:r>
              <a:rPr lang="en-US" sz="1800" dirty="0" smtClean="0"/>
              <a:t>, B.H., Martins, R.N., </a:t>
            </a:r>
            <a:r>
              <a:rPr lang="en-US" sz="1800" dirty="0" err="1" smtClean="0"/>
              <a:t>Durigan</a:t>
            </a:r>
            <a:r>
              <a:rPr lang="en-US" sz="1800" dirty="0" smtClean="0"/>
              <a:t>, J.F. 2007. </a:t>
            </a:r>
            <a:r>
              <a:rPr lang="pt-BR" sz="1800" dirty="0" smtClean="0"/>
              <a:t>Caracterização da curva de maturação de pêssegos ‘Aurora-1’, na região de Jaboticabal-SP. Rev. Bras. </a:t>
            </a:r>
            <a:r>
              <a:rPr lang="pt-BR" sz="1800" dirty="0" err="1" smtClean="0"/>
              <a:t>Frutic</a:t>
            </a:r>
            <a:r>
              <a:rPr lang="pt-BR" sz="1800" dirty="0" smtClean="0"/>
              <a:t>. 29:3, 661-665.</a:t>
            </a:r>
          </a:p>
          <a:p>
            <a:pPr algn="just"/>
            <a:r>
              <a:rPr lang="pt-BR" sz="1800" dirty="0" err="1" smtClean="0"/>
              <a:t>Nicolaï</a:t>
            </a:r>
            <a:r>
              <a:rPr lang="pt-BR" sz="1800" dirty="0" smtClean="0"/>
              <a:t>, </a:t>
            </a:r>
            <a:r>
              <a:rPr lang="pt-BR" sz="1800" dirty="0" err="1" smtClean="0"/>
              <a:t>B.M.</a:t>
            </a:r>
            <a:r>
              <a:rPr lang="pt-BR" sz="1800" dirty="0" smtClean="0"/>
              <a:t>, </a:t>
            </a:r>
            <a:r>
              <a:rPr lang="pt-BR" sz="1800" dirty="0" err="1" smtClean="0"/>
              <a:t>Beullens</a:t>
            </a:r>
            <a:r>
              <a:rPr lang="pt-BR" sz="1800" dirty="0" smtClean="0"/>
              <a:t>, K., </a:t>
            </a:r>
            <a:r>
              <a:rPr lang="pt-BR" sz="1800" dirty="0" err="1" smtClean="0"/>
              <a:t>Bobelyn</a:t>
            </a:r>
            <a:r>
              <a:rPr lang="pt-BR" sz="1800" dirty="0" smtClean="0"/>
              <a:t>, E., </a:t>
            </a:r>
            <a:r>
              <a:rPr lang="pt-BR" sz="1800" dirty="0" err="1" smtClean="0"/>
              <a:t>Peirs</a:t>
            </a:r>
            <a:r>
              <a:rPr lang="pt-BR" sz="1800" dirty="0" smtClean="0"/>
              <a:t>, A., </a:t>
            </a:r>
            <a:r>
              <a:rPr lang="pt-BR" sz="1800" dirty="0" err="1" smtClean="0"/>
              <a:t>Saeys</a:t>
            </a:r>
            <a:r>
              <a:rPr lang="pt-BR" sz="1800" dirty="0" smtClean="0"/>
              <a:t>, W., Theron, </a:t>
            </a:r>
            <a:r>
              <a:rPr lang="pt-BR" sz="1800" dirty="0" err="1" smtClean="0"/>
              <a:t>K.I.</a:t>
            </a:r>
            <a:r>
              <a:rPr lang="pt-BR" sz="1800" dirty="0" smtClean="0"/>
              <a:t>, </a:t>
            </a:r>
            <a:r>
              <a:rPr lang="pt-BR" sz="1800" dirty="0" err="1" smtClean="0"/>
              <a:t>Lammertyn</a:t>
            </a:r>
            <a:r>
              <a:rPr lang="pt-BR" sz="1800" dirty="0" smtClean="0"/>
              <a:t>, J. 2007. </a:t>
            </a:r>
            <a:r>
              <a:rPr lang="en-US" sz="1800" dirty="0" smtClean="0"/>
              <a:t>Nondestructive measurements of fruit and vegetable quality by means of NIR spectroscopy: a review. Post. Biol. Technol. 46, 99-118.</a:t>
            </a:r>
            <a:endParaRPr lang="pt-BR" sz="1800" dirty="0"/>
          </a:p>
        </p:txBody>
      </p:sp>
      <p:sp>
        <p:nvSpPr>
          <p:cNvPr id="47" name="Text Box 12"/>
          <p:cNvSpPr txBox="1">
            <a:spLocks noChangeArrowheads="1"/>
          </p:cNvSpPr>
          <p:nvPr/>
        </p:nvSpPr>
        <p:spPr bwMode="auto">
          <a:xfrm>
            <a:off x="28646437" y="28765893"/>
            <a:ext cx="12730163" cy="2323707"/>
          </a:xfrm>
          <a:prstGeom prst="rect">
            <a:avLst/>
          </a:prstGeom>
          <a:solidFill>
            <a:srgbClr val="FFFFFF"/>
          </a:solidFill>
          <a:ln w="28575">
            <a:noFill/>
            <a:prstDash val="dash"/>
            <a:miter lim="800000"/>
            <a:headEnd/>
            <a:tailEnd/>
          </a:ln>
        </p:spPr>
        <p:txBody>
          <a:bodyPr wrap="square" lIns="106674" tIns="53337" rIns="106674" bIns="53337">
            <a:spAutoFit/>
          </a:bodyPr>
          <a:lstStyle/>
          <a:p>
            <a:pPr algn="just" defTabSz="1066800">
              <a:tabLst>
                <a:tab pos="800100" algn="l"/>
              </a:tabLst>
              <a:defRPr/>
            </a:pPr>
            <a:r>
              <a:rPr lang="en-US" sz="4800" i="1" dirty="0" smtClean="0">
                <a:solidFill>
                  <a:schemeClr val="tx2"/>
                </a:solidFill>
                <a:effectLst>
                  <a:outerShdw blurRad="38100" dist="38100" dir="2700000" algn="tl">
                    <a:srgbClr val="000000">
                      <a:alpha val="43137"/>
                    </a:srgbClr>
                  </a:outerShdw>
                </a:effectLst>
                <a:latin typeface="Arial Black" pitchFamily="34" charset="0"/>
                <a:cs typeface="Arial" charset="0"/>
              </a:rPr>
              <a:t>Acknowledgments</a:t>
            </a:r>
          </a:p>
          <a:p>
            <a:pPr algn="just" defTabSz="1066800">
              <a:tabLst>
                <a:tab pos="800100" algn="l"/>
              </a:tabL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charset="0"/>
            </a:endParaRPr>
          </a:p>
          <a:p>
            <a:pPr algn="just" defTabSz="1066800">
              <a:tabLst>
                <a:tab pos="800100" algn="l"/>
              </a:tabLst>
              <a:defRPr/>
            </a:pPr>
            <a:endParaRPr lang="en-US" sz="4800" i="1" dirty="0" smtClean="0">
              <a:solidFill>
                <a:schemeClr val="tx2"/>
              </a:solidFill>
              <a:effectLst>
                <a:outerShdw blurRad="38100" dist="38100" dir="2700000" algn="tl">
                  <a:srgbClr val="000000">
                    <a:alpha val="43137"/>
                  </a:srgbClr>
                </a:outerShdw>
              </a:effectLst>
              <a:latin typeface="Arial Black" pitchFamily="34" charset="0"/>
              <a:cs typeface="Arial" charset="0"/>
            </a:endParaRPr>
          </a:p>
        </p:txBody>
      </p:sp>
      <p:pic>
        <p:nvPicPr>
          <p:cNvPr id="39" name="Picture 33" descr="Fapesp"/>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0403800" y="29765422"/>
            <a:ext cx="5545137" cy="1095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 name="CaixaDeTexto 47"/>
          <p:cNvSpPr txBox="1"/>
          <p:nvPr/>
        </p:nvSpPr>
        <p:spPr>
          <a:xfrm>
            <a:off x="10697473" y="24688800"/>
            <a:ext cx="2027927" cy="584775"/>
          </a:xfrm>
          <a:prstGeom prst="rect">
            <a:avLst/>
          </a:prstGeom>
          <a:noFill/>
          <a:ln>
            <a:solidFill>
              <a:schemeClr val="tx1"/>
            </a:solidFill>
          </a:ln>
        </p:spPr>
        <p:txBody>
          <a:bodyPr wrap="none" rtlCol="0">
            <a:spAutoFit/>
          </a:bodyPr>
          <a:lstStyle/>
          <a:p>
            <a:r>
              <a:rPr lang="en-US" sz="3200" smtClean="0"/>
              <a:t>Blush color</a:t>
            </a:r>
            <a:endParaRPr lang="en-US" sz="3200" dirty="0"/>
          </a:p>
        </p:txBody>
      </p:sp>
      <p:sp>
        <p:nvSpPr>
          <p:cNvPr id="49" name="CaixaDeTexto 48"/>
          <p:cNvSpPr txBox="1"/>
          <p:nvPr/>
        </p:nvSpPr>
        <p:spPr>
          <a:xfrm>
            <a:off x="3306073" y="24688800"/>
            <a:ext cx="3092129" cy="584775"/>
          </a:xfrm>
          <a:prstGeom prst="rect">
            <a:avLst/>
          </a:prstGeom>
          <a:noFill/>
          <a:ln>
            <a:solidFill>
              <a:schemeClr val="tx1"/>
            </a:solidFill>
          </a:ln>
        </p:spPr>
        <p:txBody>
          <a:bodyPr wrap="none" rtlCol="0">
            <a:spAutoFit/>
          </a:bodyPr>
          <a:lstStyle/>
          <a:p>
            <a:r>
              <a:rPr lang="en-US" sz="3200" smtClean="0"/>
              <a:t>Background color</a:t>
            </a:r>
            <a:endParaRPr lang="en-US" sz="3200" dirty="0"/>
          </a:p>
        </p:txBody>
      </p:sp>
      <p:cxnSp>
        <p:nvCxnSpPr>
          <p:cNvPr id="51" name="Conector de seta reta 50"/>
          <p:cNvCxnSpPr>
            <a:stCxn id="48" idx="1"/>
          </p:cNvCxnSpPr>
          <p:nvPr/>
        </p:nvCxnSpPr>
        <p:spPr>
          <a:xfrm flipH="1">
            <a:off x="8868673" y="24981188"/>
            <a:ext cx="1828800" cy="3934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Conector de seta reta 52"/>
          <p:cNvCxnSpPr>
            <a:stCxn id="49" idx="3"/>
          </p:cNvCxnSpPr>
          <p:nvPr/>
        </p:nvCxnSpPr>
        <p:spPr>
          <a:xfrm>
            <a:off x="6398202" y="24981188"/>
            <a:ext cx="1251271" cy="241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Espaço Reservado para Conteúdo 8"/>
          <p:cNvSpPr txBox="1">
            <a:spLocks/>
          </p:cNvSpPr>
          <p:nvPr/>
        </p:nvSpPr>
        <p:spPr>
          <a:xfrm>
            <a:off x="15316200" y="11811000"/>
            <a:ext cx="12725400" cy="1600200"/>
          </a:xfrm>
          <a:prstGeom prst="rect">
            <a:avLst/>
          </a:prstGeom>
        </p:spPr>
        <p:txBody>
          <a:bodyPr vert="horz" lIns="491161" tIns="245580" rIns="491161" bIns="245580" rtlCol="0">
            <a:noAutofit/>
          </a:bodyPr>
          <a:lstStyle/>
          <a:p>
            <a:pPr marL="0" marR="0" lvl="0" indent="0" algn="just" defTabSz="4911608"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effectLst/>
                <a:uLnTx/>
                <a:uFillTx/>
                <a:latin typeface="+mn-lt"/>
                <a:ea typeface="+mn-ea"/>
                <a:cs typeface="+mn-cs"/>
              </a:rPr>
              <a:t>Table 1.</a:t>
            </a:r>
            <a:r>
              <a:rPr kumimoji="0" lang="en-US" sz="2800" b="0" i="0" u="none" strike="noStrike" kern="1200" cap="none" spc="0" normalizeH="0" baseline="0" noProof="0" dirty="0" smtClean="0">
                <a:ln>
                  <a:noFill/>
                </a:ln>
                <a:effectLst/>
                <a:uLnTx/>
                <a:uFillTx/>
                <a:latin typeface="+mn-lt"/>
                <a:ea typeface="+mn-ea"/>
                <a:cs typeface="+mn-cs"/>
              </a:rPr>
              <a:t> Descriptive statistics (number of samples, mean, maximum, minimum and standard deviation) for the soluble solids content (SSC) of peach fruit ‘Aurora 1’.</a:t>
            </a:r>
          </a:p>
          <a:p>
            <a:pPr marL="0" marR="0" lvl="0" indent="0" algn="just" defTabSz="4911608"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effectLst/>
              <a:uLnTx/>
              <a:uFillTx/>
              <a:latin typeface="+mn-lt"/>
              <a:ea typeface="+mn-ea"/>
              <a:cs typeface="+mn-cs"/>
            </a:endParaRPr>
          </a:p>
        </p:txBody>
      </p:sp>
      <p:graphicFrame>
        <p:nvGraphicFramePr>
          <p:cNvPr id="57" name="Tabela 56"/>
          <p:cNvGraphicFramePr>
            <a:graphicFrameLocks noGrp="1"/>
          </p:cNvGraphicFramePr>
          <p:nvPr/>
        </p:nvGraphicFramePr>
        <p:xfrm>
          <a:off x="17068800" y="13258800"/>
          <a:ext cx="9448799" cy="2072640"/>
        </p:xfrm>
        <a:graphic>
          <a:graphicData uri="http://schemas.openxmlformats.org/drawingml/2006/table">
            <a:tbl>
              <a:tblPr firstRow="1" bandRow="1">
                <a:tableStyleId>{5C22544A-7EE6-4342-B048-85BDC9FD1C3A}</a:tableStyleId>
              </a:tblPr>
              <a:tblGrid>
                <a:gridCol w="1941434"/>
                <a:gridCol w="1119195"/>
                <a:gridCol w="2947079"/>
                <a:gridCol w="1264368"/>
                <a:gridCol w="1183059"/>
                <a:gridCol w="993664"/>
              </a:tblGrid>
              <a:tr h="370840">
                <a:tc>
                  <a:txBody>
                    <a:bodyPr/>
                    <a:lstStyle/>
                    <a:p>
                      <a:r>
                        <a:rPr lang="en-US" sz="2800" noProof="0" dirty="0" smtClean="0"/>
                        <a:t>Harvest</a:t>
                      </a:r>
                      <a:endParaRPr lang="en-US" sz="2800" noProof="0" dirty="0"/>
                    </a:p>
                  </a:txBody>
                  <a:tcPr/>
                </a:tc>
                <a:tc>
                  <a:txBody>
                    <a:bodyPr/>
                    <a:lstStyle/>
                    <a:p>
                      <a:pPr algn="ctr"/>
                      <a:r>
                        <a:rPr lang="en-US" sz="2800" noProof="0" dirty="0" smtClean="0"/>
                        <a:t>n</a:t>
                      </a:r>
                      <a:endParaRPr lang="en-US" sz="2800" noProof="0" dirty="0"/>
                    </a:p>
                  </a:txBody>
                  <a:tcPr/>
                </a:tc>
                <a:tc>
                  <a:txBody>
                    <a:bodyPr/>
                    <a:lstStyle/>
                    <a:p>
                      <a:pPr algn="ctr"/>
                      <a:r>
                        <a:rPr lang="en-US" sz="2800" noProof="0" dirty="0" smtClean="0"/>
                        <a:t>Mean (°</a:t>
                      </a:r>
                      <a:r>
                        <a:rPr lang="en-US" sz="2800" noProof="0" dirty="0" err="1" smtClean="0"/>
                        <a:t>Brix</a:t>
                      </a:r>
                      <a:r>
                        <a:rPr lang="en-US" sz="2800" noProof="0" dirty="0" smtClean="0"/>
                        <a:t>)</a:t>
                      </a:r>
                      <a:endParaRPr lang="en-US" sz="2800" noProof="0" dirty="0"/>
                    </a:p>
                  </a:txBody>
                  <a:tcPr/>
                </a:tc>
                <a:tc>
                  <a:txBody>
                    <a:bodyPr/>
                    <a:lstStyle/>
                    <a:p>
                      <a:pPr algn="ctr"/>
                      <a:r>
                        <a:rPr lang="en-US" sz="2800" noProof="0" dirty="0" smtClean="0"/>
                        <a:t>Max</a:t>
                      </a:r>
                      <a:endParaRPr lang="en-US" sz="2800" noProof="0" dirty="0"/>
                    </a:p>
                  </a:txBody>
                  <a:tcPr/>
                </a:tc>
                <a:tc>
                  <a:txBody>
                    <a:bodyPr/>
                    <a:lstStyle/>
                    <a:p>
                      <a:pPr algn="ctr"/>
                      <a:r>
                        <a:rPr lang="en-US" sz="2800" noProof="0" smtClean="0"/>
                        <a:t>Min</a:t>
                      </a:r>
                      <a:endParaRPr lang="en-US" sz="2800" noProof="0"/>
                    </a:p>
                  </a:txBody>
                  <a:tcPr/>
                </a:tc>
                <a:tc>
                  <a:txBody>
                    <a:bodyPr/>
                    <a:lstStyle/>
                    <a:p>
                      <a:pPr algn="ctr"/>
                      <a:r>
                        <a:rPr lang="en-US" sz="2800" noProof="0" smtClean="0"/>
                        <a:t>SD</a:t>
                      </a:r>
                      <a:endParaRPr lang="en-US" sz="2800" noProof="0"/>
                    </a:p>
                  </a:txBody>
                  <a:tcPr/>
                </a:tc>
              </a:tr>
              <a:tr h="370840">
                <a:tc>
                  <a:txBody>
                    <a:bodyPr/>
                    <a:lstStyle/>
                    <a:p>
                      <a:pPr algn="ctr"/>
                      <a:r>
                        <a:rPr lang="en-US" sz="2800" noProof="0" dirty="0" smtClean="0"/>
                        <a:t>1</a:t>
                      </a:r>
                      <a:endParaRPr lang="en-US" sz="2800" noProof="0" dirty="0"/>
                    </a:p>
                  </a:txBody>
                  <a:tcPr/>
                </a:tc>
                <a:tc>
                  <a:txBody>
                    <a:bodyPr/>
                    <a:lstStyle/>
                    <a:p>
                      <a:pPr algn="ctr"/>
                      <a:r>
                        <a:rPr lang="en-US" sz="2800" noProof="0" dirty="0" smtClean="0"/>
                        <a:t>360</a:t>
                      </a:r>
                      <a:endParaRPr lang="en-US" sz="2800" noProof="0" dirty="0"/>
                    </a:p>
                  </a:txBody>
                  <a:tcPr/>
                </a:tc>
                <a:tc>
                  <a:txBody>
                    <a:bodyPr/>
                    <a:lstStyle/>
                    <a:p>
                      <a:pPr algn="ctr"/>
                      <a:r>
                        <a:rPr lang="en-US" sz="2800" noProof="0" dirty="0" smtClean="0"/>
                        <a:t>12.0</a:t>
                      </a:r>
                      <a:endParaRPr lang="en-US" sz="2800" noProof="0" dirty="0"/>
                    </a:p>
                  </a:txBody>
                  <a:tcPr/>
                </a:tc>
                <a:tc>
                  <a:txBody>
                    <a:bodyPr/>
                    <a:lstStyle/>
                    <a:p>
                      <a:pPr algn="ctr"/>
                      <a:r>
                        <a:rPr lang="en-US" sz="2800" noProof="0" dirty="0" smtClean="0"/>
                        <a:t>17.6</a:t>
                      </a:r>
                      <a:endParaRPr lang="en-US" sz="2800" noProof="0" dirty="0"/>
                    </a:p>
                  </a:txBody>
                  <a:tcPr/>
                </a:tc>
                <a:tc>
                  <a:txBody>
                    <a:bodyPr/>
                    <a:lstStyle/>
                    <a:p>
                      <a:pPr algn="ctr"/>
                      <a:r>
                        <a:rPr lang="en-US" sz="2800" noProof="0" dirty="0" smtClean="0"/>
                        <a:t>7.4</a:t>
                      </a:r>
                      <a:endParaRPr lang="en-US" sz="2800" noProof="0" dirty="0"/>
                    </a:p>
                  </a:txBody>
                  <a:tcPr/>
                </a:tc>
                <a:tc>
                  <a:txBody>
                    <a:bodyPr/>
                    <a:lstStyle/>
                    <a:p>
                      <a:pPr algn="ctr"/>
                      <a:r>
                        <a:rPr lang="en-US" sz="2800" noProof="0" dirty="0" smtClean="0"/>
                        <a:t>1.6</a:t>
                      </a:r>
                      <a:endParaRPr lang="en-US" sz="2800" noProof="0" dirty="0"/>
                    </a:p>
                  </a:txBody>
                  <a:tcPr/>
                </a:tc>
              </a:tr>
              <a:tr h="370840">
                <a:tc>
                  <a:txBody>
                    <a:bodyPr/>
                    <a:lstStyle/>
                    <a:p>
                      <a:pPr algn="ctr"/>
                      <a:r>
                        <a:rPr lang="en-US" sz="2800" noProof="0" dirty="0" smtClean="0"/>
                        <a:t>2</a:t>
                      </a:r>
                      <a:endParaRPr lang="en-US" sz="2800" noProof="0" dirty="0"/>
                    </a:p>
                  </a:txBody>
                  <a:tcPr/>
                </a:tc>
                <a:tc>
                  <a:txBody>
                    <a:bodyPr/>
                    <a:lstStyle/>
                    <a:p>
                      <a:pPr algn="ctr"/>
                      <a:r>
                        <a:rPr lang="en-US" sz="2800" noProof="0" dirty="0" smtClean="0"/>
                        <a:t>360</a:t>
                      </a:r>
                      <a:endParaRPr lang="en-US" sz="2800" noProof="0" dirty="0"/>
                    </a:p>
                  </a:txBody>
                  <a:tcPr/>
                </a:tc>
                <a:tc>
                  <a:txBody>
                    <a:bodyPr/>
                    <a:lstStyle/>
                    <a:p>
                      <a:pPr algn="ctr"/>
                      <a:r>
                        <a:rPr lang="en-US" sz="2800" noProof="0" dirty="0" smtClean="0"/>
                        <a:t>10.7</a:t>
                      </a:r>
                      <a:endParaRPr lang="en-US" sz="2800" noProof="0" dirty="0"/>
                    </a:p>
                  </a:txBody>
                  <a:tcPr/>
                </a:tc>
                <a:tc>
                  <a:txBody>
                    <a:bodyPr/>
                    <a:lstStyle/>
                    <a:p>
                      <a:pPr algn="ctr"/>
                      <a:r>
                        <a:rPr lang="en-US" sz="2800" noProof="0" dirty="0" smtClean="0"/>
                        <a:t>16.5</a:t>
                      </a:r>
                      <a:endParaRPr lang="en-US" sz="2800" noProof="0" dirty="0"/>
                    </a:p>
                  </a:txBody>
                  <a:tcPr/>
                </a:tc>
                <a:tc>
                  <a:txBody>
                    <a:bodyPr/>
                    <a:lstStyle/>
                    <a:p>
                      <a:pPr algn="ctr"/>
                      <a:r>
                        <a:rPr lang="en-US" sz="2800" noProof="0" dirty="0" smtClean="0"/>
                        <a:t>7.1</a:t>
                      </a:r>
                      <a:endParaRPr lang="en-US" sz="2800" noProof="0" dirty="0"/>
                    </a:p>
                  </a:txBody>
                  <a:tcPr/>
                </a:tc>
                <a:tc>
                  <a:txBody>
                    <a:bodyPr/>
                    <a:lstStyle/>
                    <a:p>
                      <a:pPr algn="ctr"/>
                      <a:r>
                        <a:rPr lang="en-US" sz="2800" noProof="0" dirty="0" smtClean="0"/>
                        <a:t>1.4</a:t>
                      </a:r>
                      <a:endParaRPr lang="en-US" sz="2800" noProof="0" dirty="0"/>
                    </a:p>
                  </a:txBody>
                  <a:tcPr/>
                </a:tc>
              </a:tr>
              <a:tr h="370840">
                <a:tc>
                  <a:txBody>
                    <a:bodyPr/>
                    <a:lstStyle/>
                    <a:p>
                      <a:pPr algn="ctr"/>
                      <a:r>
                        <a:rPr lang="en-US" sz="2800" noProof="0" dirty="0" smtClean="0"/>
                        <a:t>3</a:t>
                      </a:r>
                      <a:endParaRPr lang="en-US" sz="2800" noProof="0" dirty="0"/>
                    </a:p>
                  </a:txBody>
                  <a:tcPr/>
                </a:tc>
                <a:tc>
                  <a:txBody>
                    <a:bodyPr/>
                    <a:lstStyle/>
                    <a:p>
                      <a:pPr algn="ctr"/>
                      <a:r>
                        <a:rPr lang="en-US" sz="2800" noProof="0" dirty="0" smtClean="0"/>
                        <a:t>260</a:t>
                      </a:r>
                      <a:endParaRPr lang="en-US" sz="2800" noProof="0" dirty="0"/>
                    </a:p>
                  </a:txBody>
                  <a:tcPr/>
                </a:tc>
                <a:tc>
                  <a:txBody>
                    <a:bodyPr/>
                    <a:lstStyle/>
                    <a:p>
                      <a:pPr algn="ctr"/>
                      <a:r>
                        <a:rPr lang="en-US" sz="2800" noProof="0" dirty="0" smtClean="0"/>
                        <a:t>10.9</a:t>
                      </a:r>
                      <a:endParaRPr lang="en-US" sz="2800" noProof="0" dirty="0"/>
                    </a:p>
                  </a:txBody>
                  <a:tcPr/>
                </a:tc>
                <a:tc>
                  <a:txBody>
                    <a:bodyPr/>
                    <a:lstStyle/>
                    <a:p>
                      <a:pPr algn="ctr"/>
                      <a:r>
                        <a:rPr lang="en-US" sz="2800" noProof="0" dirty="0" smtClean="0"/>
                        <a:t>14.7</a:t>
                      </a:r>
                      <a:endParaRPr lang="en-US" sz="2800" noProof="0" dirty="0"/>
                    </a:p>
                  </a:txBody>
                  <a:tcPr/>
                </a:tc>
                <a:tc>
                  <a:txBody>
                    <a:bodyPr/>
                    <a:lstStyle/>
                    <a:p>
                      <a:pPr algn="ctr"/>
                      <a:r>
                        <a:rPr lang="en-US" sz="2800" noProof="0" dirty="0" smtClean="0"/>
                        <a:t>6.3</a:t>
                      </a:r>
                      <a:endParaRPr lang="en-US" sz="2800" noProof="0" dirty="0"/>
                    </a:p>
                  </a:txBody>
                  <a:tcPr/>
                </a:tc>
                <a:tc>
                  <a:txBody>
                    <a:bodyPr/>
                    <a:lstStyle/>
                    <a:p>
                      <a:pPr algn="ctr"/>
                      <a:r>
                        <a:rPr lang="en-US" sz="2800" noProof="0" dirty="0" smtClean="0"/>
                        <a:t>1.7</a:t>
                      </a:r>
                      <a:endParaRPr lang="en-US" sz="2800" noProof="0" dirty="0"/>
                    </a:p>
                  </a:txBody>
                  <a:tcPr/>
                </a:tc>
              </a:tr>
            </a:tbl>
          </a:graphicData>
        </a:graphic>
      </p:graphicFrame>
      <p:sp>
        <p:nvSpPr>
          <p:cNvPr id="58" name="Espaço Reservado para Conteúdo 8"/>
          <p:cNvSpPr txBox="1">
            <a:spLocks/>
          </p:cNvSpPr>
          <p:nvPr/>
        </p:nvSpPr>
        <p:spPr>
          <a:xfrm>
            <a:off x="15316200" y="22174200"/>
            <a:ext cx="12725400" cy="1600200"/>
          </a:xfrm>
          <a:prstGeom prst="rect">
            <a:avLst/>
          </a:prstGeom>
        </p:spPr>
        <p:txBody>
          <a:bodyPr vert="horz" lIns="491161" tIns="245580" rIns="491161" bIns="245580" rtlCol="0">
            <a:noAutofit/>
          </a:bodyPr>
          <a:lstStyle/>
          <a:p>
            <a:pPr lvl="0" algn="ctr">
              <a:spcBef>
                <a:spcPct val="20000"/>
              </a:spcBef>
            </a:pPr>
            <a:r>
              <a:rPr kumimoji="0" lang="en-US" sz="2800" b="1" i="0" u="none" strike="noStrike" kern="1200" cap="none" spc="0" normalizeH="0" baseline="0" noProof="0" dirty="0" smtClean="0">
                <a:ln>
                  <a:noFill/>
                </a:ln>
                <a:effectLst/>
                <a:uLnTx/>
                <a:uFillTx/>
                <a:latin typeface="+mn-lt"/>
                <a:ea typeface="+mn-ea"/>
                <a:cs typeface="+mn-cs"/>
              </a:rPr>
              <a:t>Figure 3.</a:t>
            </a:r>
            <a:r>
              <a:rPr kumimoji="0" lang="en-US" sz="2800" b="0" i="0" u="none" strike="noStrike" kern="1200" cap="none" spc="0" normalizeH="0" baseline="0" noProof="0" dirty="0" smtClean="0">
                <a:ln>
                  <a:noFill/>
                </a:ln>
                <a:effectLst/>
                <a:uLnTx/>
                <a:uFillTx/>
                <a:latin typeface="+mn-lt"/>
                <a:ea typeface="+mn-ea"/>
                <a:cs typeface="+mn-cs"/>
              </a:rPr>
              <a:t> Intact peach fruit ‘Aurora 1’ at three</a:t>
            </a:r>
            <a:r>
              <a:rPr kumimoji="0" lang="en-US" sz="2800" b="0" i="0" u="none" strike="noStrike" kern="1200" cap="none" spc="0" normalizeH="0" noProof="0" dirty="0" smtClean="0">
                <a:ln>
                  <a:noFill/>
                </a:ln>
                <a:effectLst/>
                <a:uLnTx/>
                <a:uFillTx/>
                <a:latin typeface="+mn-lt"/>
                <a:ea typeface="+mn-ea"/>
                <a:cs typeface="+mn-cs"/>
              </a:rPr>
              <a:t> maturity stages r</a:t>
            </a:r>
            <a:r>
              <a:rPr lang="en-US" sz="2800" dirty="0" smtClean="0"/>
              <a:t>aw </a:t>
            </a:r>
            <a:r>
              <a:rPr lang="en-US" sz="2800" smtClean="0"/>
              <a:t>spectra.</a:t>
            </a:r>
            <a:endParaRPr kumimoji="0" lang="en-US" sz="2800" b="0" i="0" u="none" strike="noStrike" kern="1200" cap="none" spc="0" normalizeH="0" baseline="0" noProof="0" dirty="0">
              <a:ln>
                <a:noFill/>
              </a:ln>
              <a:effectLst/>
              <a:uLnTx/>
              <a:uFillTx/>
              <a:latin typeface="+mn-lt"/>
              <a:ea typeface="+mn-ea"/>
              <a:cs typeface="+mn-cs"/>
            </a:endParaRPr>
          </a:p>
        </p:txBody>
      </p:sp>
      <p:sp>
        <p:nvSpPr>
          <p:cNvPr id="59" name="Espaço Reservado para Conteúdo 8"/>
          <p:cNvSpPr txBox="1">
            <a:spLocks/>
          </p:cNvSpPr>
          <p:nvPr/>
        </p:nvSpPr>
        <p:spPr>
          <a:xfrm>
            <a:off x="15316200" y="30099000"/>
            <a:ext cx="12725400" cy="990600"/>
          </a:xfrm>
          <a:prstGeom prst="rect">
            <a:avLst/>
          </a:prstGeom>
        </p:spPr>
        <p:txBody>
          <a:bodyPr vert="horz" lIns="491161" tIns="245580" rIns="491161" bIns="245580" rtlCol="0">
            <a:noAutofit/>
          </a:bodyPr>
          <a:lstStyle/>
          <a:p>
            <a:pPr marL="0" marR="0" lvl="0" indent="0" algn="ctr" defTabSz="4911608"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effectLst/>
                <a:uLnTx/>
                <a:uFillTx/>
                <a:latin typeface="+mn-lt"/>
                <a:ea typeface="+mn-ea"/>
                <a:cs typeface="+mn-cs"/>
              </a:rPr>
              <a:t>Figure 4.</a:t>
            </a:r>
            <a:r>
              <a:rPr kumimoji="0" lang="en-US" sz="2800" b="0" i="0" u="none" strike="noStrike" kern="1200" cap="none" spc="0" normalizeH="0" baseline="0" noProof="0" dirty="0" smtClean="0">
                <a:ln>
                  <a:noFill/>
                </a:ln>
                <a:effectLst/>
                <a:uLnTx/>
                <a:uFillTx/>
                <a:latin typeface="+mn-lt"/>
                <a:ea typeface="+mn-ea"/>
                <a:cs typeface="+mn-cs"/>
              </a:rPr>
              <a:t> PC1 vs. PC2 scores plot from PCA</a:t>
            </a:r>
            <a:r>
              <a:rPr kumimoji="0" lang="en-US" sz="2800" b="0" i="0" u="none" strike="noStrike" kern="1200" cap="none" spc="0" normalizeH="0" noProof="0" dirty="0" smtClean="0">
                <a:ln>
                  <a:noFill/>
                </a:ln>
                <a:effectLst/>
                <a:uLnTx/>
                <a:uFillTx/>
                <a:latin typeface="+mn-lt"/>
                <a:ea typeface="+mn-ea"/>
                <a:cs typeface="+mn-cs"/>
              </a:rPr>
              <a:t> of NIR spectra of peach samples</a:t>
            </a:r>
            <a:r>
              <a:rPr kumimoji="0" lang="en-US" sz="2800" b="0" i="0" u="none" strike="noStrike" kern="1200" cap="none" spc="0" normalizeH="0" baseline="0" noProof="0" dirty="0" smtClean="0">
                <a:ln>
                  <a:noFill/>
                </a:ln>
                <a:effectLst/>
                <a:uLnTx/>
                <a:uFillTx/>
                <a:latin typeface="+mn-lt"/>
                <a:ea typeface="+mn-ea"/>
                <a:cs typeface="+mn-cs"/>
              </a:rPr>
              <a:t>.</a:t>
            </a:r>
          </a:p>
          <a:p>
            <a:pPr marL="0" marR="0" lvl="0" indent="0" algn="ctr" defTabSz="4911608"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effectLst/>
              <a:uLnTx/>
              <a:uFillTx/>
              <a:latin typeface="+mn-lt"/>
              <a:ea typeface="+mn-ea"/>
              <a:cs typeface="+mn-cs"/>
            </a:endParaRPr>
          </a:p>
        </p:txBody>
      </p:sp>
      <p:pic>
        <p:nvPicPr>
          <p:cNvPr id="62" name="Picture 2"/>
          <p:cNvPicPr>
            <a:picLocks noChangeAspect="1" noChangeArrowheads="1"/>
          </p:cNvPicPr>
          <p:nvPr/>
        </p:nvPicPr>
        <p:blipFill>
          <a:blip r:embed="rId8" cstate="print"/>
          <a:srcRect/>
          <a:stretch>
            <a:fillRect/>
          </a:stretch>
        </p:blipFill>
        <p:spPr bwMode="auto">
          <a:xfrm>
            <a:off x="28727399" y="15066390"/>
            <a:ext cx="12649201" cy="6650611"/>
          </a:xfrm>
          <a:prstGeom prst="rect">
            <a:avLst/>
          </a:prstGeom>
          <a:noFill/>
          <a:ln w="9525">
            <a:noFill/>
            <a:miter lim="800000"/>
            <a:headEnd/>
            <a:tailEnd/>
          </a:ln>
          <a:effectLst/>
        </p:spPr>
      </p:pic>
      <p:sp>
        <p:nvSpPr>
          <p:cNvPr id="63" name="Espaço Reservado para Conteúdo 8"/>
          <p:cNvSpPr txBox="1">
            <a:spLocks/>
          </p:cNvSpPr>
          <p:nvPr/>
        </p:nvSpPr>
        <p:spPr>
          <a:xfrm>
            <a:off x="28651200" y="12877800"/>
            <a:ext cx="12725400" cy="1600200"/>
          </a:xfrm>
          <a:prstGeom prst="rect">
            <a:avLst/>
          </a:prstGeom>
        </p:spPr>
        <p:txBody>
          <a:bodyPr vert="horz" lIns="491161" tIns="245580" rIns="491161" bIns="245580" rtlCol="0">
            <a:noAutofit/>
          </a:bodyPr>
          <a:lstStyle/>
          <a:p>
            <a:pPr lvl="0" algn="ctr">
              <a:spcBef>
                <a:spcPct val="20000"/>
              </a:spcBef>
            </a:pPr>
            <a:r>
              <a:rPr kumimoji="0" lang="en-US" sz="2800" b="1" i="0" u="none" strike="noStrike" kern="1200" cap="none" spc="0" normalizeH="0" baseline="0" noProof="0" dirty="0" smtClean="0">
                <a:ln>
                  <a:noFill/>
                </a:ln>
                <a:effectLst/>
                <a:uLnTx/>
                <a:uFillTx/>
                <a:latin typeface="+mn-lt"/>
                <a:ea typeface="+mn-ea"/>
                <a:cs typeface="+mn-cs"/>
              </a:rPr>
              <a:t>Figure 5.</a:t>
            </a:r>
            <a:r>
              <a:rPr lang="en-US" sz="2800" dirty="0" smtClean="0"/>
              <a:t> Measured vs. predicted values of the soluble solids content </a:t>
            </a:r>
            <a:r>
              <a:rPr lang="en-US" sz="2800" dirty="0" smtClean="0"/>
              <a:t>(°</a:t>
            </a:r>
            <a:r>
              <a:rPr lang="en-US" sz="2800" dirty="0" err="1" smtClean="0"/>
              <a:t>Brix</a:t>
            </a:r>
            <a:r>
              <a:rPr lang="en-US" sz="2800" dirty="0" smtClean="0"/>
              <a:t>) of </a:t>
            </a:r>
            <a:r>
              <a:rPr lang="en-US" sz="2800" dirty="0" smtClean="0"/>
              <a:t>Aurora 1 peach based </a:t>
            </a:r>
            <a:r>
              <a:rPr lang="en-US" sz="2800" dirty="0" smtClean="0"/>
              <a:t>on NIR reflectance </a:t>
            </a:r>
            <a:r>
              <a:rPr lang="en-US" sz="2800" dirty="0" smtClean="0"/>
              <a:t>spectra. Average color.</a:t>
            </a:r>
            <a:r>
              <a:rPr kumimoji="0" lang="en-US" sz="2800" b="0" i="0" u="none" strike="noStrike" kern="1200" cap="none" spc="0" normalizeH="0" baseline="0" noProof="0" dirty="0" smtClean="0">
                <a:ln>
                  <a:noFill/>
                </a:ln>
                <a:effectLst/>
                <a:uLnTx/>
                <a:uFillTx/>
                <a:latin typeface="+mn-lt"/>
                <a:ea typeface="+mn-ea"/>
                <a:cs typeface="+mn-cs"/>
              </a:rPr>
              <a:t> </a:t>
            </a:r>
          </a:p>
          <a:p>
            <a:pPr marL="0" marR="0" lvl="0" indent="0" algn="ctr" defTabSz="4911608"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effectLst/>
              <a:uLnTx/>
              <a:uFillTx/>
              <a:latin typeface="+mn-lt"/>
              <a:ea typeface="+mn-ea"/>
              <a:cs typeface="+mn-cs"/>
            </a:endParaRPr>
          </a:p>
        </p:txBody>
      </p:sp>
      <p:pic>
        <p:nvPicPr>
          <p:cNvPr id="2050" name="Picture 2" descr="C:\Users\gustavo\AppData\Local\Temp\Rar$DI00.288\AVVR02.jpg"/>
          <p:cNvPicPr>
            <a:picLocks noChangeAspect="1" noChangeArrowheads="1"/>
          </p:cNvPicPr>
          <p:nvPr/>
        </p:nvPicPr>
        <p:blipFill>
          <a:blip r:embed="rId9" cstate="print"/>
          <a:srcRect/>
          <a:stretch>
            <a:fillRect/>
          </a:stretch>
        </p:blipFill>
        <p:spPr bwMode="auto">
          <a:xfrm>
            <a:off x="35966400" y="838200"/>
            <a:ext cx="5619168" cy="2971800"/>
          </a:xfrm>
          <a:prstGeom prst="rect">
            <a:avLst/>
          </a:prstGeom>
          <a:noFill/>
        </p:spPr>
      </p:pic>
      <p:pic>
        <p:nvPicPr>
          <p:cNvPr id="2051" name="Picture 3" descr="C:\Users\gustavo\AppData\Local\Temp\Rar$DI00.117\SA01.jpg"/>
          <p:cNvPicPr>
            <a:picLocks noChangeAspect="1" noChangeArrowheads="1"/>
          </p:cNvPicPr>
          <p:nvPr/>
        </p:nvPicPr>
        <p:blipFill>
          <a:blip r:embed="rId10" cstate="print"/>
          <a:srcRect/>
          <a:stretch>
            <a:fillRect/>
          </a:stretch>
        </p:blipFill>
        <p:spPr bwMode="auto">
          <a:xfrm>
            <a:off x="1905000" y="1066799"/>
            <a:ext cx="4114800" cy="3690933"/>
          </a:xfrm>
          <a:prstGeom prst="rect">
            <a:avLst/>
          </a:prstGeom>
          <a:noFill/>
        </p:spPr>
      </p:pic>
      <p:grpSp>
        <p:nvGrpSpPr>
          <p:cNvPr id="70" name="Grupo 69"/>
          <p:cNvGrpSpPr/>
          <p:nvPr/>
        </p:nvGrpSpPr>
        <p:grpSpPr>
          <a:xfrm>
            <a:off x="16535400" y="23164800"/>
            <a:ext cx="10058400" cy="7192888"/>
            <a:chOff x="16535400" y="23164800"/>
            <a:chExt cx="10058400" cy="7192888"/>
          </a:xfrm>
        </p:grpSpPr>
        <p:pic>
          <p:nvPicPr>
            <p:cNvPr id="35" name="Imagem 34" descr="C:\Users\Luiz Carlos\Desktop\Paloma Pessego\Luis SS\PCA-Maturaçao.emf"/>
            <p:cNvPicPr/>
            <p:nvPr/>
          </p:nvPicPr>
          <p:blipFill>
            <a:blip r:embed="rId11" cstate="print"/>
            <a:srcRect/>
            <a:stretch>
              <a:fillRect/>
            </a:stretch>
          </p:blipFill>
          <p:spPr bwMode="auto">
            <a:xfrm>
              <a:off x="16535400" y="23164800"/>
              <a:ext cx="10058400" cy="7192888"/>
            </a:xfrm>
            <a:prstGeom prst="rect">
              <a:avLst/>
            </a:prstGeom>
            <a:noFill/>
            <a:ln w="9525">
              <a:noFill/>
              <a:miter lim="800000"/>
              <a:headEnd/>
              <a:tailEnd/>
            </a:ln>
          </p:spPr>
        </p:pic>
        <p:sp>
          <p:nvSpPr>
            <p:cNvPr id="67" name="CaixaDeTexto 66"/>
            <p:cNvSpPr txBox="1"/>
            <p:nvPr/>
          </p:nvSpPr>
          <p:spPr>
            <a:xfrm>
              <a:off x="19735800" y="29565600"/>
              <a:ext cx="1074333" cy="523220"/>
            </a:xfrm>
            <a:prstGeom prst="rect">
              <a:avLst/>
            </a:prstGeom>
            <a:solidFill>
              <a:schemeClr val="bg1"/>
            </a:solidFill>
          </p:spPr>
          <p:txBody>
            <a:bodyPr wrap="none" rtlCol="0">
              <a:spAutoFit/>
            </a:bodyPr>
            <a:lstStyle/>
            <a:p>
              <a:r>
                <a:rPr lang="pt-BR" sz="2800" dirty="0" smtClean="0"/>
                <a:t>  Ripe </a:t>
              </a:r>
              <a:endParaRPr lang="pt-BR" sz="2800" dirty="0"/>
            </a:p>
          </p:txBody>
        </p:sp>
        <p:sp>
          <p:nvSpPr>
            <p:cNvPr id="68" name="CaixaDeTexto 67"/>
            <p:cNvSpPr txBox="1"/>
            <p:nvPr/>
          </p:nvSpPr>
          <p:spPr>
            <a:xfrm>
              <a:off x="21254247" y="29575780"/>
              <a:ext cx="923651" cy="523220"/>
            </a:xfrm>
            <a:prstGeom prst="rect">
              <a:avLst/>
            </a:prstGeom>
            <a:solidFill>
              <a:schemeClr val="bg1"/>
            </a:solidFill>
          </p:spPr>
          <p:txBody>
            <a:bodyPr wrap="none" rtlCol="0">
              <a:spAutoFit/>
            </a:bodyPr>
            <a:lstStyle/>
            <a:p>
              <a:pPr algn="ctr"/>
              <a:r>
                <a:rPr lang="en-US" sz="2800" dirty="0" smtClean="0"/>
                <a:t>  PM </a:t>
              </a:r>
              <a:endParaRPr lang="en-US" sz="2800" dirty="0"/>
            </a:p>
          </p:txBody>
        </p:sp>
        <p:sp>
          <p:nvSpPr>
            <p:cNvPr id="69" name="CaixaDeTexto 68"/>
            <p:cNvSpPr txBox="1"/>
            <p:nvPr/>
          </p:nvSpPr>
          <p:spPr>
            <a:xfrm>
              <a:off x="22866182" y="29565600"/>
              <a:ext cx="1349985" cy="523220"/>
            </a:xfrm>
            <a:prstGeom prst="rect">
              <a:avLst/>
            </a:prstGeom>
            <a:solidFill>
              <a:schemeClr val="bg1"/>
            </a:solidFill>
          </p:spPr>
          <p:txBody>
            <a:bodyPr wrap="none" rtlCol="0">
              <a:spAutoFit/>
            </a:bodyPr>
            <a:lstStyle/>
            <a:p>
              <a:pPr algn="ctr"/>
              <a:r>
                <a:rPr lang="en-US" sz="2800" dirty="0" smtClean="0"/>
                <a:t>Mature </a:t>
              </a:r>
              <a:endParaRPr lang="en-US" sz="2800" dirty="0"/>
            </a:p>
          </p:txBody>
        </p:sp>
      </p:grpSp>
      <p:pic>
        <p:nvPicPr>
          <p:cNvPr id="72" name="Imagem 71" descr="espectros.emf"/>
          <p:cNvPicPr>
            <a:picLocks noChangeAspect="1"/>
          </p:cNvPicPr>
          <p:nvPr/>
        </p:nvPicPr>
        <p:blipFill>
          <a:blip r:embed="rId12" cstate="print"/>
          <a:stretch>
            <a:fillRect/>
          </a:stretch>
        </p:blipFill>
        <p:spPr>
          <a:xfrm>
            <a:off x="15849600" y="15925800"/>
            <a:ext cx="11799707" cy="6248400"/>
          </a:xfrm>
          <a:prstGeom prst="rect">
            <a:avLst/>
          </a:prstGeom>
        </p:spPr>
      </p:pic>
      <p:sp>
        <p:nvSpPr>
          <p:cNvPr id="73" name="Espaço Reservado para Conteúdo 8"/>
          <p:cNvSpPr txBox="1">
            <a:spLocks/>
          </p:cNvSpPr>
          <p:nvPr/>
        </p:nvSpPr>
        <p:spPr>
          <a:xfrm>
            <a:off x="28498800" y="21412200"/>
            <a:ext cx="12725400" cy="1600200"/>
          </a:xfrm>
          <a:prstGeom prst="rect">
            <a:avLst/>
          </a:prstGeom>
        </p:spPr>
        <p:txBody>
          <a:bodyPr vert="horz" lIns="491161" tIns="245580" rIns="491161" bIns="245580" rtlCol="0">
            <a:noAutofit/>
          </a:bodyPr>
          <a:lstStyle/>
          <a:p>
            <a:pPr lvl="0" algn="ctr">
              <a:spcBef>
                <a:spcPct val="20000"/>
              </a:spcBef>
            </a:pPr>
            <a:r>
              <a:rPr kumimoji="0" lang="en-US" sz="2800" b="1" i="0" u="none" strike="noStrike" kern="1200" cap="none" spc="0" normalizeH="0" baseline="0" noProof="0" dirty="0" smtClean="0">
                <a:ln>
                  <a:noFill/>
                </a:ln>
                <a:effectLst/>
                <a:uLnTx/>
                <a:uFillTx/>
                <a:latin typeface="+mn-lt"/>
                <a:ea typeface="+mn-ea"/>
                <a:cs typeface="+mn-cs"/>
              </a:rPr>
              <a:t>Figure 6.</a:t>
            </a:r>
            <a:r>
              <a:rPr lang="en-US" sz="2800" dirty="0" smtClean="0"/>
              <a:t> </a:t>
            </a:r>
            <a:r>
              <a:rPr lang="en-US" sz="2800" dirty="0" smtClean="0"/>
              <a:t>Measured vs. predicted values of the </a:t>
            </a:r>
            <a:r>
              <a:rPr lang="en-US" sz="2800" dirty="0" smtClean="0"/>
              <a:t>firmness (</a:t>
            </a:r>
            <a:r>
              <a:rPr lang="en-US" sz="2800" dirty="0" err="1" smtClean="0"/>
              <a:t>KgF</a:t>
            </a:r>
            <a:r>
              <a:rPr lang="en-US" sz="2800" dirty="0" smtClean="0"/>
              <a:t>) </a:t>
            </a:r>
            <a:r>
              <a:rPr lang="en-US" sz="2800" dirty="0" smtClean="0"/>
              <a:t>of </a:t>
            </a:r>
            <a:r>
              <a:rPr lang="en-US" sz="2800" dirty="0" smtClean="0"/>
              <a:t>Aurora 1 peach based </a:t>
            </a:r>
            <a:r>
              <a:rPr lang="en-US" sz="2800" dirty="0" smtClean="0"/>
              <a:t>on NIR reflectance </a:t>
            </a:r>
            <a:r>
              <a:rPr lang="en-US" sz="2800" dirty="0" smtClean="0"/>
              <a:t>spectra. Background color.</a:t>
            </a:r>
            <a:r>
              <a:rPr kumimoji="0" lang="en-US" sz="2800" b="0" i="0" u="none" strike="noStrike" kern="1200" cap="none" spc="0" normalizeH="0" baseline="0" noProof="0" dirty="0" smtClean="0">
                <a:ln>
                  <a:noFill/>
                </a:ln>
                <a:effectLst/>
                <a:uLnTx/>
                <a:uFillTx/>
                <a:latin typeface="+mn-lt"/>
                <a:ea typeface="+mn-ea"/>
                <a:cs typeface="+mn-cs"/>
              </a:rPr>
              <a:t> </a:t>
            </a:r>
          </a:p>
          <a:p>
            <a:pPr marL="0" marR="0" lvl="0" indent="0" algn="ctr" defTabSz="4911608"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effectLst/>
              <a:uLnTx/>
              <a:uFillTx/>
              <a:latin typeface="+mn-lt"/>
              <a:ea typeface="+mn-ea"/>
              <a:cs typeface="+mn-cs"/>
            </a:endParaRPr>
          </a:p>
        </p:txBody>
      </p:sp>
      <p:pic>
        <p:nvPicPr>
          <p:cNvPr id="74" name="Picture 5"/>
          <p:cNvPicPr>
            <a:picLocks noChangeAspect="1" noChangeArrowheads="1"/>
          </p:cNvPicPr>
          <p:nvPr/>
        </p:nvPicPr>
        <p:blipFill>
          <a:blip r:embed="rId13" cstate="print"/>
          <a:srcRect/>
          <a:stretch>
            <a:fillRect/>
          </a:stretch>
        </p:blipFill>
        <p:spPr bwMode="auto">
          <a:xfrm>
            <a:off x="28727400" y="6629400"/>
            <a:ext cx="12344400" cy="6490355"/>
          </a:xfrm>
          <a:prstGeom prst="rect">
            <a:avLst/>
          </a:prstGeom>
          <a:noFill/>
          <a:ln w="9525">
            <a:noFill/>
            <a:miter lim="800000"/>
            <a:headEnd/>
            <a:tailEnd/>
          </a:ln>
          <a:effectLst/>
        </p:spPr>
      </p:pic>
      <p:pic>
        <p:nvPicPr>
          <p:cNvPr id="75" name="Imagem 74" descr="capes.png"/>
          <p:cNvPicPr>
            <a:picLocks noChangeAspect="1"/>
          </p:cNvPicPr>
          <p:nvPr/>
        </p:nvPicPr>
        <p:blipFill>
          <a:blip r:embed="rId14" cstate="print"/>
          <a:stretch>
            <a:fillRect/>
          </a:stretch>
        </p:blipFill>
        <p:spPr>
          <a:xfrm>
            <a:off x="37338000" y="29032200"/>
            <a:ext cx="2362200" cy="1818307"/>
          </a:xfrm>
          <a:prstGeom prst="rect">
            <a:avLst/>
          </a:prstGeom>
        </p:spPr>
      </p:pic>
    </p:spTree>
    <p:extLst>
      <p:ext uri="{BB962C8B-B14F-4D97-AF65-F5344CB8AC3E}">
        <p14:creationId xmlns="" xmlns:p14="http://schemas.microsoft.com/office/powerpoint/2010/main" val="3747139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5021</TotalTime>
  <Words>1162</Words>
  <Application>Microsoft Office PowerPoint</Application>
  <PresentationFormat>Personalizar</PresentationFormat>
  <Paragraphs>144</Paragraphs>
  <Slides>1</Slides>
  <Notes>1</Notes>
  <HiddenSlides>0</HiddenSlides>
  <MMClips>0</MMClips>
  <ScaleCrop>false</ScaleCrop>
  <HeadingPairs>
    <vt:vector size="4" baseType="variant">
      <vt:variant>
        <vt:lpstr>Tema</vt:lpstr>
      </vt:variant>
      <vt:variant>
        <vt:i4>1</vt:i4>
      </vt:variant>
      <vt:variant>
        <vt:lpstr>Títulos de slides</vt:lpstr>
      </vt:variant>
      <vt:variant>
        <vt:i4>1</vt:i4>
      </vt:variant>
    </vt:vector>
  </HeadingPairs>
  <TitlesOfParts>
    <vt:vector size="2" baseType="lpstr">
      <vt:lpstr>Tema do Office</vt:lpstr>
      <vt:lpstr>Slide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Gustavo</dc:creator>
  <cp:lastModifiedBy>gustavo</cp:lastModifiedBy>
  <cp:revision>291</cp:revision>
  <dcterms:created xsi:type="dcterms:W3CDTF">2012-07-17T21:36:31Z</dcterms:created>
  <dcterms:modified xsi:type="dcterms:W3CDTF">2014-07-17T18:53:47Z</dcterms:modified>
</cp:coreProperties>
</file>