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976800" cy="42976800"/>
  <p:notesSz cx="7010400" cy="9236075"/>
  <p:custDataLst>
    <p:tags r:id="rId3"/>
  </p:custDataLst>
  <p:defaultTextStyle>
    <a:defPPr>
      <a:defRPr lang="en-US"/>
    </a:defPPr>
    <a:lvl1pPr marL="0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12117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24233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36350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48466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60582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72699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484815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696932" algn="l" defTabSz="442423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  <p15:guide id="3" orient="horz" pos="13536">
          <p15:clr>
            <a:srgbClr val="A4A3A4"/>
          </p15:clr>
        </p15:guide>
        <p15:guide id="4" pos="135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Reinhardt Adams" initials="CR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29" autoAdjust="0"/>
    <p:restoredTop sz="99281" autoAdjust="0"/>
  </p:normalViewPr>
  <p:slideViewPr>
    <p:cSldViewPr snapToGrid="0">
      <p:cViewPr>
        <p:scale>
          <a:sx n="30" d="100"/>
          <a:sy n="30" d="100"/>
        </p:scale>
        <p:origin x="102" y="1632"/>
      </p:cViewPr>
      <p:guideLst>
        <p:guide orient="horz" pos="11520"/>
        <p:guide orient="horz" pos="13536"/>
        <p:guide pos="16128"/>
        <p:guide pos="13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tags" Target="tags/tag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7033478"/>
            <a:ext cx="36530280" cy="14962293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22572775"/>
            <a:ext cx="32232600" cy="10376109"/>
          </a:xfrm>
        </p:spPr>
        <p:txBody>
          <a:bodyPr/>
          <a:lstStyle>
            <a:lvl1pPr marL="0" indent="0" algn="ctr">
              <a:buNone/>
              <a:defRPr sz="13400"/>
            </a:lvl1pPr>
            <a:lvl2pPr marL="2560304" indent="0" algn="ctr">
              <a:buNone/>
              <a:defRPr sz="11200"/>
            </a:lvl2pPr>
            <a:lvl3pPr marL="5120609" indent="0" algn="ctr">
              <a:buNone/>
              <a:defRPr sz="10100"/>
            </a:lvl3pPr>
            <a:lvl4pPr marL="7680912" indent="0" algn="ctr">
              <a:buNone/>
              <a:defRPr sz="9000"/>
            </a:lvl4pPr>
            <a:lvl5pPr marL="10241216" indent="0" algn="ctr">
              <a:buNone/>
              <a:defRPr sz="9000"/>
            </a:lvl5pPr>
            <a:lvl6pPr marL="12801520" indent="0" algn="ctr">
              <a:buNone/>
              <a:defRPr sz="9000"/>
            </a:lvl6pPr>
            <a:lvl7pPr marL="15361824" indent="0" algn="ctr">
              <a:buNone/>
              <a:defRPr sz="9000"/>
            </a:lvl7pPr>
            <a:lvl8pPr marL="17922128" indent="0" algn="ctr">
              <a:buNone/>
              <a:defRPr sz="9000"/>
            </a:lvl8pPr>
            <a:lvl9pPr marL="20482432" indent="0" algn="ctr">
              <a:buNone/>
              <a:defRPr sz="9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8" y="2288122"/>
            <a:ext cx="9266873" cy="36420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8" y="2288122"/>
            <a:ext cx="27263408" cy="36420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4" y="10714372"/>
            <a:ext cx="37067490" cy="17877153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4" y="28760648"/>
            <a:ext cx="37067490" cy="9401173"/>
          </a:xfrm>
        </p:spPr>
        <p:txBody>
          <a:bodyPr/>
          <a:lstStyle>
            <a:lvl1pPr marL="0" indent="0">
              <a:buNone/>
              <a:defRPr sz="13400">
                <a:solidFill>
                  <a:schemeClr val="tx1"/>
                </a:solidFill>
              </a:defRPr>
            </a:lvl1pPr>
            <a:lvl2pPr marL="2560304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09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3pPr>
            <a:lvl4pPr marL="7680912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4pPr>
            <a:lvl5pPr marL="10241216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5pPr>
            <a:lvl6pPr marL="1280152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6pPr>
            <a:lvl7pPr marL="15361824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7pPr>
            <a:lvl8pPr marL="17922128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8pPr>
            <a:lvl9pPr marL="20482432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11440586"/>
            <a:ext cx="18265140" cy="27268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11440586"/>
            <a:ext cx="18265140" cy="27268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288131"/>
            <a:ext cx="37067490" cy="83068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7" y="10535293"/>
            <a:ext cx="18181198" cy="5163183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04" indent="0">
              <a:buNone/>
              <a:defRPr sz="11200" b="1"/>
            </a:lvl2pPr>
            <a:lvl3pPr marL="5120609" indent="0">
              <a:buNone/>
              <a:defRPr sz="10100" b="1"/>
            </a:lvl3pPr>
            <a:lvl4pPr marL="7680912" indent="0">
              <a:buNone/>
              <a:defRPr sz="9000" b="1"/>
            </a:lvl4pPr>
            <a:lvl5pPr marL="10241216" indent="0">
              <a:buNone/>
              <a:defRPr sz="9000" b="1"/>
            </a:lvl5pPr>
            <a:lvl6pPr marL="12801520" indent="0">
              <a:buNone/>
              <a:defRPr sz="9000" b="1"/>
            </a:lvl6pPr>
            <a:lvl7pPr marL="15361824" indent="0">
              <a:buNone/>
              <a:defRPr sz="9000" b="1"/>
            </a:lvl7pPr>
            <a:lvl8pPr marL="17922128" indent="0">
              <a:buNone/>
              <a:defRPr sz="9000" b="1"/>
            </a:lvl8pPr>
            <a:lvl9pPr marL="20482432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7" y="15698472"/>
            <a:ext cx="18181198" cy="23090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8" y="10535293"/>
            <a:ext cx="18270738" cy="5163183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04" indent="0">
              <a:buNone/>
              <a:defRPr sz="11200" b="1"/>
            </a:lvl2pPr>
            <a:lvl3pPr marL="5120609" indent="0">
              <a:buNone/>
              <a:defRPr sz="10100" b="1"/>
            </a:lvl3pPr>
            <a:lvl4pPr marL="7680912" indent="0">
              <a:buNone/>
              <a:defRPr sz="9000" b="1"/>
            </a:lvl4pPr>
            <a:lvl5pPr marL="10241216" indent="0">
              <a:buNone/>
              <a:defRPr sz="9000" b="1"/>
            </a:lvl5pPr>
            <a:lvl6pPr marL="12801520" indent="0">
              <a:buNone/>
              <a:defRPr sz="9000" b="1"/>
            </a:lvl6pPr>
            <a:lvl7pPr marL="15361824" indent="0">
              <a:buNone/>
              <a:defRPr sz="9000" b="1"/>
            </a:lvl7pPr>
            <a:lvl8pPr marL="17922128" indent="0">
              <a:buNone/>
              <a:defRPr sz="9000" b="1"/>
            </a:lvl8pPr>
            <a:lvl9pPr marL="20482432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8" y="15698472"/>
            <a:ext cx="18270738" cy="23090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9" y="2865120"/>
            <a:ext cx="13861137" cy="10027920"/>
          </a:xfrm>
        </p:spPr>
        <p:txBody>
          <a:bodyPr anchor="b"/>
          <a:lstStyle>
            <a:lvl1pPr>
              <a:defRPr sz="1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44" y="6187878"/>
            <a:ext cx="21757005" cy="3054138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9" y="12893044"/>
            <a:ext cx="13861137" cy="23885951"/>
          </a:xfrm>
        </p:spPr>
        <p:txBody>
          <a:bodyPr/>
          <a:lstStyle>
            <a:lvl1pPr marL="0" indent="0">
              <a:buNone/>
              <a:defRPr sz="9000"/>
            </a:lvl1pPr>
            <a:lvl2pPr marL="2560304" indent="0">
              <a:buNone/>
              <a:defRPr sz="7800"/>
            </a:lvl2pPr>
            <a:lvl3pPr marL="5120609" indent="0">
              <a:buNone/>
              <a:defRPr sz="6700"/>
            </a:lvl3pPr>
            <a:lvl4pPr marL="7680912" indent="0">
              <a:buNone/>
              <a:defRPr sz="5600"/>
            </a:lvl4pPr>
            <a:lvl5pPr marL="10241216" indent="0">
              <a:buNone/>
              <a:defRPr sz="5600"/>
            </a:lvl5pPr>
            <a:lvl6pPr marL="12801520" indent="0">
              <a:buNone/>
              <a:defRPr sz="5600"/>
            </a:lvl6pPr>
            <a:lvl7pPr marL="15361824" indent="0">
              <a:buNone/>
              <a:defRPr sz="5600"/>
            </a:lvl7pPr>
            <a:lvl8pPr marL="17922128" indent="0">
              <a:buNone/>
              <a:defRPr sz="5600"/>
            </a:lvl8pPr>
            <a:lvl9pPr marL="20482432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9" y="2865120"/>
            <a:ext cx="13861137" cy="10027920"/>
          </a:xfrm>
        </p:spPr>
        <p:txBody>
          <a:bodyPr anchor="b"/>
          <a:lstStyle>
            <a:lvl1pPr>
              <a:defRPr sz="1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44" y="6187878"/>
            <a:ext cx="21757005" cy="30541383"/>
          </a:xfrm>
        </p:spPr>
        <p:txBody>
          <a:bodyPr anchor="t"/>
          <a:lstStyle>
            <a:lvl1pPr marL="0" indent="0">
              <a:buNone/>
              <a:defRPr sz="17900"/>
            </a:lvl1pPr>
            <a:lvl2pPr marL="2560304" indent="0">
              <a:buNone/>
              <a:defRPr sz="15700"/>
            </a:lvl2pPr>
            <a:lvl3pPr marL="5120609" indent="0">
              <a:buNone/>
              <a:defRPr sz="13400"/>
            </a:lvl3pPr>
            <a:lvl4pPr marL="7680912" indent="0">
              <a:buNone/>
              <a:defRPr sz="11200"/>
            </a:lvl4pPr>
            <a:lvl5pPr marL="10241216" indent="0">
              <a:buNone/>
              <a:defRPr sz="11200"/>
            </a:lvl5pPr>
            <a:lvl6pPr marL="12801520" indent="0">
              <a:buNone/>
              <a:defRPr sz="11200"/>
            </a:lvl6pPr>
            <a:lvl7pPr marL="15361824" indent="0">
              <a:buNone/>
              <a:defRPr sz="11200"/>
            </a:lvl7pPr>
            <a:lvl8pPr marL="17922128" indent="0">
              <a:buNone/>
              <a:defRPr sz="11200"/>
            </a:lvl8pPr>
            <a:lvl9pPr marL="20482432" indent="0">
              <a:buNone/>
              <a:defRPr sz="1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9" y="12893044"/>
            <a:ext cx="13861137" cy="23885951"/>
          </a:xfrm>
        </p:spPr>
        <p:txBody>
          <a:bodyPr/>
          <a:lstStyle>
            <a:lvl1pPr marL="0" indent="0">
              <a:buNone/>
              <a:defRPr sz="9000"/>
            </a:lvl1pPr>
            <a:lvl2pPr marL="2560304" indent="0">
              <a:buNone/>
              <a:defRPr sz="7800"/>
            </a:lvl2pPr>
            <a:lvl3pPr marL="5120609" indent="0">
              <a:buNone/>
              <a:defRPr sz="6700"/>
            </a:lvl3pPr>
            <a:lvl4pPr marL="7680912" indent="0">
              <a:buNone/>
              <a:defRPr sz="5600"/>
            </a:lvl4pPr>
            <a:lvl5pPr marL="10241216" indent="0">
              <a:buNone/>
              <a:defRPr sz="5600"/>
            </a:lvl5pPr>
            <a:lvl6pPr marL="12801520" indent="0">
              <a:buNone/>
              <a:defRPr sz="5600"/>
            </a:lvl6pPr>
            <a:lvl7pPr marL="15361824" indent="0">
              <a:buNone/>
              <a:defRPr sz="5600"/>
            </a:lvl7pPr>
            <a:lvl8pPr marL="17922128" indent="0">
              <a:buNone/>
              <a:defRPr sz="5600"/>
            </a:lvl8pPr>
            <a:lvl9pPr marL="20482432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2288131"/>
            <a:ext cx="37067490" cy="8306861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11440586"/>
            <a:ext cx="37067490" cy="27268385"/>
          </a:xfrm>
          <a:prstGeom prst="rect">
            <a:avLst/>
          </a:prstGeom>
        </p:spPr>
        <p:txBody>
          <a:bodyPr vert="horz" lIns="96012" tIns="48006" rIns="96012" bIns="480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39833141"/>
            <a:ext cx="9669780" cy="2288117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03FA-E2BB-463E-9B74-3FC9C496981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39833141"/>
            <a:ext cx="14504670" cy="2288117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39833141"/>
            <a:ext cx="9669780" cy="2288117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6CB1-3576-4398-AC6E-EF7232D7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20609" rtl="0" eaLnBrk="1" latinLnBrk="0" hangingPunct="1">
        <a:lnSpc>
          <a:spcPct val="90000"/>
        </a:lnSpc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52" indent="-1280152" algn="l" defTabSz="5120609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7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6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760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064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368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672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976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280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584" indent="-1280152" algn="l" defTabSz="5120609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04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09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12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16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520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824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128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432" algn="l" defTabSz="5120609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2.emf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 bright="70000" contrast="-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111382" y="29049320"/>
            <a:ext cx="11115016" cy="6433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4504276" y="13929250"/>
            <a:ext cx="12990786" cy="13682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>
            <a:spLocks/>
          </p:cNvSpPr>
          <p:nvPr/>
        </p:nvSpPr>
        <p:spPr>
          <a:xfrm>
            <a:off x="14504276" y="28754643"/>
            <a:ext cx="12990786" cy="13690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528339" y="39871992"/>
            <a:ext cx="12990786" cy="2559162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Figure 4: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Mean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total (aboveground + belowground) biomass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(g) in each treatment at the end of 24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weeks under saturated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and unsaturated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soil conditions and low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and high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native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species seeding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densities. Means with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same letter were not significantly different (α = 0.05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  <a:endParaRPr lang="en-US" sz="35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2952" y="44920"/>
            <a:ext cx="34273109" cy="2559162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Management of an invasive ornamental: suppression of </a:t>
            </a:r>
            <a:r>
              <a:rPr lang="en-US" sz="8000" i="1" dirty="0">
                <a:latin typeface="Helvetica" panose="020B0604020202020204" pitchFamily="34" charset="0"/>
                <a:cs typeface="Helvetica" panose="020B0604020202020204" pitchFamily="34" charset="0"/>
              </a:rPr>
              <a:t>Ruellia simplex</a:t>
            </a:r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 (Mexican petunia) by native species during initial establishment from seed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6114" y="2634879"/>
            <a:ext cx="28132060" cy="989502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Adrienne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M. Smith, Carrie Reinhardt Adams,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Sandra B. Wilson, Christine Wiese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389" y="3607802"/>
            <a:ext cx="22635940" cy="989502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 of Environmental Horticulture, University of Florida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758" y="4779791"/>
            <a:ext cx="13033059" cy="9761134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  <a:endParaRPr lang="en-US" sz="5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Ruellia 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(Mexican petunia)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was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introduced for ornamental use in the 1940s from Mexico (Wunderlin and Hansen 2014). Since then it has escaped cultivation, invaded natural areas, and is now listed as a Florida Exotic Pest Plant Council Category I invasive species for displacing native plant communities (FLEPPC 2013). The UF/IFAS Assessment does not recommend its use in Florida (updated 2013). Initial short-term control is effective (Reinhardt-Adams et al. 2014, Figure 1), yet lack of natural recolonization of natives and heightened propagule pressure from surrounding urban landscapes predisposes reinvasion. Revegetation with native species well-matched to current degraded conditions may promote native species establishment and limit reinvasion. We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examined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initial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competition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during revegetation with select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native floodplain species: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Andropogon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(bushy bluestem),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Juncus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effusus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(soft rush),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Panicum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longifolium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(redtop </a:t>
            </a:r>
            <a:r>
              <a:rPr lang="en-US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panicgrass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), and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Solidago fistulosa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(pinebarren goldenrod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(Figure 2).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758" y="22917095"/>
            <a:ext cx="14057158" cy="5575372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</a:p>
          <a:p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study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consisted of a 2×2×3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replacement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design with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two hydrologic regimes (saturated and unsaturated soil conditions), two native seeding densities (low and high),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three native compositions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J.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effusus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+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S. fistulosa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+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, and a broad mix of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natives +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simplex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 Seeding densities were chosen to mimic typical revegetation seeding practices. Pots were seeded with designated treatment combinations, each with five replicates,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placed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in a ponded bench in a plastic-sided </a:t>
            </a:r>
            <a:r>
              <a:rPr lang="en-US" sz="3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polyhouse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 May 2013. Seedling establishment, survival, shoot height, and biomass were collected (Figure 3).</a:t>
            </a:r>
            <a:endParaRPr lang="en-US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5103" y="33898709"/>
            <a:ext cx="10845172" cy="1574277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Figure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2: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Native floodplain species used in this study are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A)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Andropogon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B)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Juncus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effusus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C)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Panicum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longifolium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D)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Solidago fistulosa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819586" y="14092537"/>
            <a:ext cx="12360166" cy="2559162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Table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number of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individuals (survival) in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native species composition treatments, native species densities, and water levels at 24 wks.</a:t>
            </a:r>
            <a:r>
              <a:rPr lang="en-US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Treatments are separated by a horizontal line. Means within each treatment grouping followed by the same letter were not significantly different (α = 0.05).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793069" y="21912765"/>
            <a:ext cx="14993834" cy="10807574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Native species can suppress </a:t>
            </a:r>
            <a:r>
              <a:rPr lang="en-US" sz="3200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3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3400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simplex</a:t>
            </a: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Ruellia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simplex, S. fistulosa,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A.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(part of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broad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mix)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established 2 – 5 weeks after sowing. A reduction in number of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individuals may be attributed to limitation of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germination by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S. fistulosa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A.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despite low germination.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Ruellia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biomass decreased when planted with rapidly establishing, functionally diverse natives (i.e.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broad mix). Shoot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height of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was not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reduced.</a:t>
            </a:r>
            <a:endParaRPr lang="en-US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Target </a:t>
            </a:r>
            <a:r>
              <a:rPr lang="en-US" sz="3400" u="sng" dirty="0">
                <a:latin typeface="Helvetica" panose="020B0604020202020204" pitchFamily="34" charset="0"/>
                <a:cs typeface="Helvetica" panose="020B0604020202020204" pitchFamily="34" charset="0"/>
              </a:rPr>
              <a:t>invasions in low elevations: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Ruellia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had higher germination and establishment in saturated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conditions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, confirming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. 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preference for low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elevations (</a:t>
            </a:r>
            <a:r>
              <a:rPr lang="en-US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Hupp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2007).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higher native seeding densities: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High native seed density suppression of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was similar to suppression by low native seed density (used in revegetation scenarios), suggesting that doubling the seeding density did not additionally suppress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This commonly used density may be too low or germination may be insufficient.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Best revegetation approach: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Solidago fistulosa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a broad native mix suppressed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our experiment. To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further develop recommendations to managers, we are testing these revegetation strategies in a formerly-invaded floodplain wetland in Florida.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075" y="14954465"/>
            <a:ext cx="12983398" cy="741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4381" y="19708036"/>
            <a:ext cx="1255599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Figure 1: A)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Mexican petunia is a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commonly planted ornamental recognizable by its purple flowers and explosive seed capsules;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B)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Propagules disperse into floodplains creating dense invasions;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Chemical control is effective but natural recolonization alone does not restore the native plant community and protect from reinvasion.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9188612" y="4755729"/>
            <a:ext cx="13261286" cy="1692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9267531" y="19611709"/>
            <a:ext cx="13261286" cy="2066720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Figure 5: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shoot height (cm) of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grown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 each treatment for 24 weeks under saturated and unsaturated soil conditions and low and high native species seeding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densities. Means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with the same letter were not significantly different (α = 0.05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793070" y="32786753"/>
            <a:ext cx="14993834" cy="4128823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Acknowledgements</a:t>
            </a:r>
          </a:p>
          <a:p>
            <a:endParaRPr lang="en-US" sz="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echnical assistance was provided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by Leah Cobb Lee and Candice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Prince. Peter </a:t>
            </a:r>
            <a:r>
              <a:rPr lang="en-US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Henn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(St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Johns River Water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Management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District) permitted collection of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seed. Mark </a:t>
            </a:r>
            <a:r>
              <a:rPr lang="en-US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Fiely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(Ernst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Conservation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Seeds) donated seed. Financial support was provided by the Florida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Fish and Wildlife Conservation Commission Invasive Plant Management Section Student </a:t>
            </a:r>
            <a:r>
              <a:rPr lang="en-US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Minigrant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 and the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FLEPPC Julia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Morton Invasive Plant Research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Program.    </a:t>
            </a:r>
            <a:endParaRPr lang="en-US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793070" y="37070331"/>
            <a:ext cx="14993834" cy="5760038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Literature </a:t>
            </a: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Cited</a:t>
            </a:r>
          </a:p>
          <a:p>
            <a:pPr marL="365760" indent="-457200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Florida Exotic Pest Plant Council (FLEPPC). 2013. List of invasive plant species. http://www.fleppc.org/list/2013PlantList_HiRes.pdf</a:t>
            </a:r>
          </a:p>
          <a:p>
            <a:pPr marL="365760" indent="-457200"/>
            <a:r>
              <a:rPr lang="en-US" sz="3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Hupp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K.V.S. 2007. Investigating the determinants of local scale distribution of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Ruellia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tweediana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(synonym 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brittoniana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in natural areas. Gainesville, Florida. M.S. Thesis. University of Florida.</a:t>
            </a:r>
          </a:p>
          <a:p>
            <a:pPr marL="365760" indent="-457200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Reinhardt-Adams, C., C. Wiese and L.C. Cobb. 2014. Effect of season and number of glyphosate applications on control of invasive </a:t>
            </a:r>
            <a:r>
              <a:rPr lang="en-US" sz="3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Ruellia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simplex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Ecological Restoration. </a:t>
            </a:r>
            <a:r>
              <a:rPr lang="en-US" sz="3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press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 </a:t>
            </a:r>
          </a:p>
          <a:p>
            <a:pPr marL="365760" indent="-457200"/>
            <a:r>
              <a:rPr lang="en-US" sz="3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Wunderlin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R.P. and B.F. Hansen. 2014. Atlas of Florida vascular plants. http://www.plantatlas.usf.edu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075" y="36202187"/>
            <a:ext cx="13951841" cy="6621813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u="sng" dirty="0">
                <a:latin typeface="Helvetica" panose="020B0604020202020204" pitchFamily="34" charset="0"/>
                <a:cs typeface="Helvetica" panose="020B0604020202020204" pitchFamily="34" charset="0"/>
              </a:rPr>
              <a:t>Native species can suppress </a:t>
            </a:r>
            <a:r>
              <a:rPr lang="en-US" sz="3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u="sng" dirty="0">
                <a:latin typeface="Helvetica" panose="020B0604020202020204" pitchFamily="34" charset="0"/>
                <a:cs typeface="Helvetica" panose="020B0604020202020204" pitchFamily="34" charset="0"/>
              </a:rPr>
              <a:t>despite low </a:t>
            </a: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germination: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While only 25% and 15% of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S.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fistulosa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A.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seeds germinated respectively, these species reduced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survival (Table 1) and total biomass (Figure 4). Natives did not suppress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shoot height (Figure 5).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Juncus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effusus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P. </a:t>
            </a:r>
            <a:r>
              <a:rPr lang="en-US" sz="3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longifolium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had surprisingly low germination (both &lt;1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%), and did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not suppress </a:t>
            </a:r>
            <a:r>
              <a:rPr lang="en-US" sz="3400" i="1" dirty="0">
                <a:latin typeface="Helvetica" panose="020B0604020202020204" pitchFamily="34" charset="0"/>
                <a:cs typeface="Helvetica" panose="020B0604020202020204" pitchFamily="34" charset="0"/>
              </a:rPr>
              <a:t>R.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simplex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All 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natives did not germinate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anticipated.</a:t>
            </a:r>
            <a:endParaRPr lang="en-US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Native species and </a:t>
            </a:r>
            <a:r>
              <a:rPr lang="en-US" sz="3400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R. simplex </a:t>
            </a:r>
            <a:r>
              <a:rPr lang="en-US" sz="3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similar establishment timing: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Ruellia simplex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A.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glomeratus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S. fistulosa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seedlings established within a 2-5 week period.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Juncus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effusus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P. </a:t>
            </a:r>
            <a:r>
              <a:rPr lang="en-US" sz="3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longifoilum</a:t>
            </a:r>
            <a:r>
              <a:rPr lang="en-US" sz="3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seedlings established in a 2-6 week period</a:t>
            </a: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3" y="1342702"/>
            <a:ext cx="3810418" cy="1261380"/>
          </a:xfrm>
          <a:prstGeom prst="rect">
            <a:avLst/>
          </a:prstGeom>
        </p:spPr>
      </p:pic>
      <p:pic>
        <p:nvPicPr>
          <p:cNvPr id="77" name="Picture 2" descr="http://www.fleppc.org/img/header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00" b="100000" l="74026" r="100000">
                        <a14:backgroundMark x1="76623" y1="33600" x2="76623" y2="33600"/>
                        <a14:backgroundMark x1="76623" y1="92800" x2="76623" y2="92800"/>
                        <a14:backgroundMark x1="97792" y1="93200" x2="97792" y2="93200"/>
                        <a14:backgroundMark x1="98182" y1="33600" x2="98182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0" t="22170"/>
          <a:stretch/>
        </p:blipFill>
        <p:spPr bwMode="auto">
          <a:xfrm>
            <a:off x="38145185" y="848768"/>
            <a:ext cx="2307491" cy="22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8" y="15130814"/>
            <a:ext cx="3386354" cy="451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" name="Picture 4" descr="FWC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156" y="597391"/>
            <a:ext cx="2472395" cy="27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/>
          <a:stretch/>
        </p:blipFill>
        <p:spPr>
          <a:xfrm>
            <a:off x="8329193" y="15130814"/>
            <a:ext cx="4698331" cy="451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21029"/>
          <a:stretch/>
        </p:blipFill>
        <p:spPr>
          <a:xfrm>
            <a:off x="3981220" y="15130814"/>
            <a:ext cx="4167064" cy="451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39680" y="18719834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83698" y="18719834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29193" y="18719834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324738" y="4755729"/>
            <a:ext cx="15362895" cy="7836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513858" y="9540397"/>
            <a:ext cx="15000984" cy="3051605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Figure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3: A)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Pots were filled with a 1:3 ratio of </a:t>
            </a:r>
            <a:r>
              <a:rPr lang="en-US" sz="3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Fafard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coarse sand mix seeded with designated species compositions and placed under different hydrologic conditions in a ponded bench;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Seedling establishment (i.e. first true leaf, marked with toothpick)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and survival were collected weekly for 24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weeks;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Shoot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height was collected biweekly for 24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weeks;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D)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Aboveground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and belowground biomass were collected at the conclusion of the study at week 24.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675" y="4958207"/>
            <a:ext cx="3375576" cy="4519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17" y="4958208"/>
            <a:ext cx="3389525" cy="451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654" y="4958207"/>
            <a:ext cx="3375577" cy="4519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7861402" y="8560287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443475" y="8560078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106267" y="8527340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2"/>
          <a:stretch/>
        </p:blipFill>
        <p:spPr>
          <a:xfrm>
            <a:off x="13538272" y="4958208"/>
            <a:ext cx="4116815" cy="451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13518275" y="8567669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30769" r="23737" b="28244"/>
          <a:stretch/>
        </p:blipFill>
        <p:spPr>
          <a:xfrm>
            <a:off x="1405289" y="29261624"/>
            <a:ext cx="10547187" cy="4564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10482030" y="32691680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09824" y="32715743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86371" y="32718438"/>
            <a:ext cx="669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46972" y="32739806"/>
            <a:ext cx="643819" cy="113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55247"/>
              </p:ext>
            </p:extLst>
          </p:nvPr>
        </p:nvGraphicFramePr>
        <p:xfrm>
          <a:off x="14873348" y="16834079"/>
          <a:ext cx="12277270" cy="105286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32210"/>
                <a:gridCol w="4314773"/>
                <a:gridCol w="2430287"/>
              </a:tblGrid>
              <a:tr h="6836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Treatment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Number </a:t>
                      </a:r>
                      <a:r>
                        <a:rPr lang="en-US" sz="3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 </a:t>
                      </a:r>
                      <a:r>
                        <a:rPr lang="en-US" sz="3400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R. simplex</a:t>
                      </a:r>
                      <a:r>
                        <a:rPr lang="en-US" sz="3400" i="1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3400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individuals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R. simplex </a:t>
                      </a:r>
                      <a:r>
                        <a:rPr lang="en-US" sz="3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alone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6.11 a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0.51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0.29 b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0.24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J. </a:t>
                      </a:r>
                      <a:r>
                        <a:rPr lang="en-US" sz="3400" b="1" i="1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effusu</a:t>
                      </a:r>
                      <a:r>
                        <a:rPr lang="en-US" sz="3400" b="1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</a:t>
                      </a:r>
                      <a:r>
                        <a:rPr lang="en-US" sz="3400" b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+ </a:t>
                      </a:r>
                      <a:r>
                        <a:rPr lang="en-US" sz="3400" b="1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R. simplex</a:t>
                      </a:r>
                      <a:endParaRPr lang="en-US" sz="3400" b="1" i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5.63 a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0.80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high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6.55 a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1.01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0.60 b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0.58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high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0.33 b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0.24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3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S. fistulosa</a:t>
                      </a:r>
                      <a:r>
                        <a:rPr lang="en-US" sz="3400" b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3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 </a:t>
                      </a:r>
                      <a:r>
                        <a:rPr lang="en-US" sz="3400" b="1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R. simplex</a:t>
                      </a:r>
                      <a:endParaRPr lang="en-US" sz="3400" b="1" i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2.38 b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0.60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high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4.58 a</a:t>
                      </a:r>
                      <a:endParaRPr lang="en-US" sz="340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0.37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0.63 c</a:t>
                      </a:r>
                      <a:endParaRPr lang="en-US" sz="340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0.40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high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0.55 c</a:t>
                      </a:r>
                      <a:endParaRPr lang="en-US" sz="340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0.37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broad mix + </a:t>
                      </a:r>
                      <a:r>
                        <a:rPr lang="en-US" sz="3400" b="1" i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R. simplex</a:t>
                      </a:r>
                      <a:endParaRPr lang="en-US" sz="3400" b="1" i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4.92 a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0.51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saturated – high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2.15 b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0.87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low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0.48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bc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0.24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unsaturated – high </a:t>
                      </a:r>
                      <a:endParaRPr lang="en-US" sz="3400" b="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3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02755"/>
              </p:ext>
            </p:extLst>
          </p:nvPr>
        </p:nvGraphicFramePr>
        <p:xfrm>
          <a:off x="14761599" y="28324592"/>
          <a:ext cx="12647629" cy="1169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SPW 12.0 Graph" r:id="rId16" imgW="5783241" imgH="5350443" progId="SigmaPlotGraphicObject.11">
                  <p:embed/>
                </p:oleObj>
              </mc:Choice>
              <mc:Fallback>
                <p:oleObj name="SPW 12.0 Graph" r:id="rId16" imgW="5783241" imgH="535044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61599" y="28324592"/>
                        <a:ext cx="12647629" cy="1169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641116" y="30720560"/>
            <a:ext cx="51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411456" y="32279129"/>
            <a:ext cx="51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61110" y="29667819"/>
            <a:ext cx="77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4127912" y="32499328"/>
            <a:ext cx="98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ight Bracket 97"/>
          <p:cNvSpPr/>
          <p:nvPr/>
        </p:nvSpPr>
        <p:spPr>
          <a:xfrm rot="16200000">
            <a:off x="18659310" y="30719483"/>
            <a:ext cx="305096" cy="133666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ket 98"/>
          <p:cNvSpPr/>
          <p:nvPr/>
        </p:nvSpPr>
        <p:spPr>
          <a:xfrm rot="16200000">
            <a:off x="24304435" y="32516226"/>
            <a:ext cx="305096" cy="133666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Bracket 101"/>
          <p:cNvSpPr/>
          <p:nvPr/>
        </p:nvSpPr>
        <p:spPr>
          <a:xfrm rot="16200000">
            <a:off x="22481174" y="32275928"/>
            <a:ext cx="305096" cy="133666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Bracket 103"/>
          <p:cNvSpPr/>
          <p:nvPr/>
        </p:nvSpPr>
        <p:spPr>
          <a:xfrm rot="16200000">
            <a:off x="20698793" y="29695524"/>
            <a:ext cx="305096" cy="133666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304251" y="13006701"/>
            <a:ext cx="8693624" cy="65913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87933"/>
              </p:ext>
            </p:extLst>
          </p:nvPr>
        </p:nvGraphicFramePr>
        <p:xfrm>
          <a:off x="29544100" y="4252145"/>
          <a:ext cx="13290807" cy="1511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SPW 12.0 Graph" r:id="rId18" imgW="5019840" imgH="5734140" progId="SigmaPlotGraphicObject.11">
                  <p:embed/>
                </p:oleObj>
              </mc:Choice>
              <mc:Fallback>
                <p:oleObj name="SPW 12.0 Graph" r:id="rId18" imgW="5019840" imgH="573414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544100" y="4252145"/>
                        <a:ext cx="13290807" cy="1511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41543156" y="9733750"/>
            <a:ext cx="29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542316" y="6636747"/>
            <a:ext cx="29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ight Bracket 119"/>
          <p:cNvSpPr/>
          <p:nvPr/>
        </p:nvSpPr>
        <p:spPr>
          <a:xfrm>
            <a:off x="41306215" y="5852374"/>
            <a:ext cx="260544" cy="221658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Bracket 120"/>
          <p:cNvSpPr/>
          <p:nvPr/>
        </p:nvSpPr>
        <p:spPr>
          <a:xfrm>
            <a:off x="41273754" y="8968663"/>
            <a:ext cx="260544" cy="221658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9976704">
            <a:off x="15891028" y="36926160"/>
            <a:ext cx="36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9976704">
            <a:off x="16779592" y="37039210"/>
            <a:ext cx="548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ffusus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+ R. simplex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9976704">
            <a:off x="18716939" y="37099383"/>
            <a:ext cx="548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istulosa + R. simplex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9976704">
            <a:off x="20652053" y="37059243"/>
            <a:ext cx="548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broad mix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+ R. simplex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42329" y="13046456"/>
            <a:ext cx="502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alone - saturated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418266" y="13487072"/>
            <a:ext cx="66497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ffusus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low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406998" y="13962212"/>
            <a:ext cx="70861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ffusus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high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445562" y="16634179"/>
            <a:ext cx="70267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ffusus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low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434714" y="17106040"/>
            <a:ext cx="71571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ffusus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high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402563" y="14439761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fistulosa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low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418266" y="17571706"/>
            <a:ext cx="72192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fistulosa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low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408270" y="14901207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istulosa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high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427746" y="18025970"/>
            <a:ext cx="7431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fistulosa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high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450483" y="16200311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alone – unsaturated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432559" y="15349818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 mix 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low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429652" y="15771545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 mix 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saturated – high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451819" y="18467073"/>
            <a:ext cx="70638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 mix 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low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448362" y="18914304"/>
            <a:ext cx="7189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broad mix +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simplex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unsaturated – high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7607</TotalTime>
  <Words>1477</Words>
  <Application>Microsoft Office PowerPoint</Application>
  <PresentationFormat>Custom</PresentationFormat>
  <Paragraphs>122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SPW 12.0 Graph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Prince</dc:creator>
  <cp:lastModifiedBy>Smith,Adrienne M</cp:lastModifiedBy>
  <cp:revision>221</cp:revision>
  <cp:lastPrinted>2014-06-25T15:10:48Z</cp:lastPrinted>
  <dcterms:created xsi:type="dcterms:W3CDTF">2014-04-15T23:29:13Z</dcterms:created>
  <dcterms:modified xsi:type="dcterms:W3CDTF">2014-06-30T16:14:22Z</dcterms:modified>
</cp:coreProperties>
</file>