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1148000" cy="38404800"/>
  <p:notesSz cx="6858000" cy="9144000"/>
  <p:defaultText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79" autoAdjust="0"/>
  </p:normalViewPr>
  <p:slideViewPr>
    <p:cSldViewPr snapToGrid="0" snapToObjects="1" showGuides="1">
      <p:cViewPr>
        <p:scale>
          <a:sx n="100" d="100"/>
          <a:sy n="100" d="100"/>
        </p:scale>
        <p:origin x="-136" y="-208"/>
      </p:cViewPr>
      <p:guideLst>
        <p:guide orient="horz" pos="12055"/>
        <p:guide pos="88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llenbauske:Documents:ASHS:Workbook_Lunch_and_Law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nchor="t" anchorCtr="0"/>
          <a:lstStyle/>
          <a:p>
            <a:pPr>
              <a:defRPr sz="3200">
                <a:latin typeface="Arial"/>
              </a:defRPr>
            </a:pPr>
            <a:r>
              <a:rPr lang="en-US" sz="3200" dirty="0">
                <a:latin typeface="Arial"/>
              </a:rPr>
              <a:t>Fig. 1.</a:t>
            </a:r>
            <a:r>
              <a:rPr lang="en-US" sz="3200" baseline="0" dirty="0">
                <a:latin typeface="Arial"/>
              </a:rPr>
              <a:t>  </a:t>
            </a:r>
            <a:r>
              <a:rPr lang="en-US" sz="3200" dirty="0" err="1">
                <a:latin typeface="Arial"/>
              </a:rPr>
              <a:t>Bermudagrass</a:t>
            </a:r>
            <a:r>
              <a:rPr lang="en-US" sz="3200" baseline="0" dirty="0">
                <a:latin typeface="Arial"/>
              </a:rPr>
              <a:t> </a:t>
            </a:r>
            <a:r>
              <a:rPr lang="en-US" sz="3200" baseline="0" dirty="0" smtClean="0">
                <a:latin typeface="Arial"/>
              </a:rPr>
              <a:t>recovery after </a:t>
            </a:r>
            <a:r>
              <a:rPr lang="en-US" sz="3200" baseline="0" dirty="0">
                <a:latin typeface="Arial"/>
              </a:rPr>
              <a:t>fall vegetable cultivation.     </a:t>
            </a:r>
            <a:endParaRPr lang="en-US" sz="3200" dirty="0">
              <a:latin typeface="Arial"/>
            </a:endParaRPr>
          </a:p>
        </c:rich>
      </c:tx>
      <c:layout>
        <c:manualLayout>
          <c:xMode val="edge"/>
          <c:yMode val="edge"/>
          <c:x val="0.0919095943308428"/>
          <c:y val="0.033711862286498"/>
        </c:manualLayout>
      </c:layout>
      <c:overlay val="0"/>
    </c:title>
    <c:autoTitleDeleted val="0"/>
    <c:plotArea>
      <c:layout>
        <c:manualLayout>
          <c:layoutTarget val="inner"/>
          <c:xMode val="edge"/>
          <c:yMode val="edge"/>
          <c:x val="0.0999878274545076"/>
          <c:y val="0.153587694598461"/>
          <c:w val="0.849103957845364"/>
          <c:h val="0.714551342345005"/>
        </c:manualLayout>
      </c:layout>
      <c:lineChart>
        <c:grouping val="standard"/>
        <c:varyColors val="0"/>
        <c:ser>
          <c:idx val="0"/>
          <c:order val="0"/>
          <c:tx>
            <c:strRef>
              <c:f>Sheet1!$B$10</c:f>
              <c:strCache>
                <c:ptCount val="1"/>
                <c:pt idx="0">
                  <c:v>13 cm cut</c:v>
                </c:pt>
              </c:strCache>
            </c:strRef>
          </c:tx>
          <c:cat>
            <c:numRef>
              <c:f>Sheet1!$A$11:$A$14</c:f>
              <c:numCache>
                <c:formatCode>m/d/yy</c:formatCode>
                <c:ptCount val="4"/>
                <c:pt idx="0">
                  <c:v>41710.0</c:v>
                </c:pt>
                <c:pt idx="1">
                  <c:v>41752.0</c:v>
                </c:pt>
                <c:pt idx="2">
                  <c:v>41766.0</c:v>
                </c:pt>
                <c:pt idx="3">
                  <c:v>41793.0</c:v>
                </c:pt>
              </c:numCache>
            </c:numRef>
          </c:cat>
          <c:val>
            <c:numRef>
              <c:f>Sheet1!$B$11:$B$14</c:f>
              <c:numCache>
                <c:formatCode>General</c:formatCode>
                <c:ptCount val="4"/>
                <c:pt idx="0">
                  <c:v>40.0</c:v>
                </c:pt>
                <c:pt idx="1">
                  <c:v>60.0</c:v>
                </c:pt>
                <c:pt idx="2">
                  <c:v>80.0</c:v>
                </c:pt>
                <c:pt idx="3">
                  <c:v>100.0</c:v>
                </c:pt>
              </c:numCache>
            </c:numRef>
          </c:val>
          <c:smooth val="0"/>
        </c:ser>
        <c:ser>
          <c:idx val="1"/>
          <c:order val="1"/>
          <c:tx>
            <c:strRef>
              <c:f>Sheet1!$C$10</c:f>
              <c:strCache>
                <c:ptCount val="1"/>
                <c:pt idx="0">
                  <c:v>18 cm strip</c:v>
                </c:pt>
              </c:strCache>
            </c:strRef>
          </c:tx>
          <c:cat>
            <c:numRef>
              <c:f>Sheet1!$A$11:$A$14</c:f>
              <c:numCache>
                <c:formatCode>m/d/yy</c:formatCode>
                <c:ptCount val="4"/>
                <c:pt idx="0">
                  <c:v>41710.0</c:v>
                </c:pt>
                <c:pt idx="1">
                  <c:v>41752.0</c:v>
                </c:pt>
                <c:pt idx="2">
                  <c:v>41766.0</c:v>
                </c:pt>
                <c:pt idx="3">
                  <c:v>41793.0</c:v>
                </c:pt>
              </c:numCache>
            </c:numRef>
          </c:cat>
          <c:val>
            <c:numRef>
              <c:f>Sheet1!$C$11:$C$14</c:f>
              <c:numCache>
                <c:formatCode>General</c:formatCode>
                <c:ptCount val="4"/>
                <c:pt idx="0">
                  <c:v>20.0</c:v>
                </c:pt>
                <c:pt idx="1">
                  <c:v>50.0</c:v>
                </c:pt>
                <c:pt idx="2">
                  <c:v>65.0</c:v>
                </c:pt>
                <c:pt idx="3">
                  <c:v>97.0</c:v>
                </c:pt>
              </c:numCache>
            </c:numRef>
          </c:val>
          <c:smooth val="0"/>
        </c:ser>
        <c:ser>
          <c:idx val="2"/>
          <c:order val="2"/>
          <c:tx>
            <c:strRef>
              <c:f>Sheet1!$D$10</c:f>
              <c:strCache>
                <c:ptCount val="1"/>
                <c:pt idx="0">
                  <c:v>46 cm  strip</c:v>
                </c:pt>
              </c:strCache>
            </c:strRef>
          </c:tx>
          <c:cat>
            <c:numRef>
              <c:f>Sheet1!$A$11:$A$14</c:f>
              <c:numCache>
                <c:formatCode>m/d/yy</c:formatCode>
                <c:ptCount val="4"/>
                <c:pt idx="0">
                  <c:v>41710.0</c:v>
                </c:pt>
                <c:pt idx="1">
                  <c:v>41752.0</c:v>
                </c:pt>
                <c:pt idx="2">
                  <c:v>41766.0</c:v>
                </c:pt>
                <c:pt idx="3">
                  <c:v>41793.0</c:v>
                </c:pt>
              </c:numCache>
            </c:numRef>
          </c:cat>
          <c:val>
            <c:numRef>
              <c:f>Sheet1!$D$11:$D$14</c:f>
              <c:numCache>
                <c:formatCode>General</c:formatCode>
                <c:ptCount val="4"/>
                <c:pt idx="0">
                  <c:v>10.0</c:v>
                </c:pt>
                <c:pt idx="1">
                  <c:v>15.0</c:v>
                </c:pt>
                <c:pt idx="2">
                  <c:v>30.0</c:v>
                </c:pt>
                <c:pt idx="3">
                  <c:v>75.0</c:v>
                </c:pt>
              </c:numCache>
            </c:numRef>
          </c:val>
          <c:smooth val="0"/>
        </c:ser>
        <c:ser>
          <c:idx val="3"/>
          <c:order val="3"/>
          <c:tx>
            <c:strRef>
              <c:f>Sheet1!$E$10</c:f>
              <c:strCache>
                <c:ptCount val="1"/>
                <c:pt idx="0">
                  <c:v>46 x 91 cm plots</c:v>
                </c:pt>
              </c:strCache>
            </c:strRef>
          </c:tx>
          <c:cat>
            <c:numRef>
              <c:f>Sheet1!$A$11:$A$14</c:f>
              <c:numCache>
                <c:formatCode>m/d/yy</c:formatCode>
                <c:ptCount val="4"/>
                <c:pt idx="0">
                  <c:v>41710.0</c:v>
                </c:pt>
                <c:pt idx="1">
                  <c:v>41752.0</c:v>
                </c:pt>
                <c:pt idx="2">
                  <c:v>41766.0</c:v>
                </c:pt>
                <c:pt idx="3">
                  <c:v>41793.0</c:v>
                </c:pt>
              </c:numCache>
            </c:numRef>
          </c:cat>
          <c:val>
            <c:numRef>
              <c:f>Sheet1!$E$11:$E$14</c:f>
              <c:numCache>
                <c:formatCode>General</c:formatCode>
                <c:ptCount val="4"/>
                <c:pt idx="0">
                  <c:v>10.0</c:v>
                </c:pt>
                <c:pt idx="1">
                  <c:v>15.0</c:v>
                </c:pt>
                <c:pt idx="2">
                  <c:v>25.0</c:v>
                </c:pt>
                <c:pt idx="3">
                  <c:v>75.0</c:v>
                </c:pt>
              </c:numCache>
            </c:numRef>
          </c:val>
          <c:smooth val="0"/>
        </c:ser>
        <c:ser>
          <c:idx val="4"/>
          <c:order val="4"/>
          <c:tx>
            <c:strRef>
              <c:f>Sheet1!$F$10</c:f>
              <c:strCache>
                <c:ptCount val="1"/>
                <c:pt idx="0">
                  <c:v>Direct Plant</c:v>
                </c:pt>
              </c:strCache>
            </c:strRef>
          </c:tx>
          <c:cat>
            <c:numRef>
              <c:f>Sheet1!$A$11:$A$14</c:f>
              <c:numCache>
                <c:formatCode>m/d/yy</c:formatCode>
                <c:ptCount val="4"/>
                <c:pt idx="0">
                  <c:v>41710.0</c:v>
                </c:pt>
                <c:pt idx="1">
                  <c:v>41752.0</c:v>
                </c:pt>
                <c:pt idx="2">
                  <c:v>41766.0</c:v>
                </c:pt>
                <c:pt idx="3">
                  <c:v>41793.0</c:v>
                </c:pt>
              </c:numCache>
            </c:numRef>
          </c:cat>
          <c:val>
            <c:numRef>
              <c:f>Sheet1!$F$11:$F$14</c:f>
              <c:numCache>
                <c:formatCode>General</c:formatCode>
                <c:ptCount val="4"/>
                <c:pt idx="0">
                  <c:v>95.0</c:v>
                </c:pt>
                <c:pt idx="1">
                  <c:v>95.0</c:v>
                </c:pt>
                <c:pt idx="2">
                  <c:v>100.0</c:v>
                </c:pt>
                <c:pt idx="3">
                  <c:v>100.0</c:v>
                </c:pt>
              </c:numCache>
            </c:numRef>
          </c:val>
          <c:smooth val="0"/>
        </c:ser>
        <c:dLbls>
          <c:showLegendKey val="0"/>
          <c:showVal val="0"/>
          <c:showCatName val="0"/>
          <c:showSerName val="0"/>
          <c:showPercent val="0"/>
          <c:showBubbleSize val="0"/>
        </c:dLbls>
        <c:marker val="1"/>
        <c:smooth val="0"/>
        <c:axId val="2101083768"/>
        <c:axId val="2101086920"/>
      </c:lineChart>
      <c:catAx>
        <c:axId val="2101083768"/>
        <c:scaling>
          <c:orientation val="minMax"/>
        </c:scaling>
        <c:delete val="0"/>
        <c:axPos val="b"/>
        <c:numFmt formatCode="m/d/yy" sourceLinked="1"/>
        <c:majorTickMark val="out"/>
        <c:minorTickMark val="none"/>
        <c:tickLblPos val="nextTo"/>
        <c:txPr>
          <a:bodyPr/>
          <a:lstStyle/>
          <a:p>
            <a:pPr>
              <a:defRPr sz="2800"/>
            </a:pPr>
            <a:endParaRPr lang="en-US"/>
          </a:p>
        </c:txPr>
        <c:crossAx val="2101086920"/>
        <c:crosses val="autoZero"/>
        <c:auto val="0"/>
        <c:lblAlgn val="ctr"/>
        <c:lblOffset val="100"/>
        <c:noMultiLvlLbl val="1"/>
      </c:catAx>
      <c:valAx>
        <c:axId val="2101086920"/>
        <c:scaling>
          <c:orientation val="minMax"/>
        </c:scaling>
        <c:delete val="0"/>
        <c:axPos val="l"/>
        <c:majorGridlines/>
        <c:title>
          <c:tx>
            <c:rich>
              <a:bodyPr rot="-5400000" vert="horz"/>
              <a:lstStyle/>
              <a:p>
                <a:pPr>
                  <a:defRPr sz="2800"/>
                </a:pPr>
                <a:r>
                  <a:rPr lang="en-US" sz="2800"/>
                  <a:t>%</a:t>
                </a:r>
                <a:r>
                  <a:rPr lang="en-US" sz="2800" baseline="0"/>
                  <a:t> of Cultivated Area Covered by Turthgrass</a:t>
                </a:r>
                <a:endParaRPr lang="en-US" sz="2800"/>
              </a:p>
            </c:rich>
          </c:tx>
          <c:layout/>
          <c:overlay val="0"/>
        </c:title>
        <c:numFmt formatCode="General" sourceLinked="1"/>
        <c:majorTickMark val="out"/>
        <c:minorTickMark val="none"/>
        <c:tickLblPos val="nextTo"/>
        <c:crossAx val="2101083768"/>
        <c:crosses val="autoZero"/>
        <c:crossBetween val="between"/>
      </c:valAx>
    </c:plotArea>
    <c:legend>
      <c:legendPos val="r"/>
      <c:layout>
        <c:manualLayout>
          <c:xMode val="edge"/>
          <c:yMode val="edge"/>
          <c:x val="0.155886936924378"/>
          <c:y val="0.956066914562203"/>
          <c:w val="0.792294740923879"/>
          <c:h val="0.0437367443861298"/>
        </c:manualLayout>
      </c:layout>
      <c:overlay val="0"/>
      <c:txPr>
        <a:bodyPr/>
        <a:lstStyle/>
        <a:p>
          <a:pPr>
            <a:defRPr sz="2800"/>
          </a:pPr>
          <a:endParaRPr lang="en-US"/>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86100" y="11930383"/>
            <a:ext cx="3497580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6172200" y="21762720"/>
            <a:ext cx="28803600" cy="981456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C062DE-1F3B-984A-BAEC-C90CEC7A0386}" type="datetimeFigureOut">
              <a:rPr lang="en-US" smtClean="0"/>
              <a:t>7/11/14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163411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062DE-1F3B-984A-BAEC-C90CEC7A0386}" type="datetimeFigureOut">
              <a:rPr lang="en-US" smtClean="0"/>
              <a:t>7/11/14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42980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832300" y="1537976"/>
            <a:ext cx="9258300" cy="327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0" y="1537976"/>
            <a:ext cx="27089100" cy="327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062DE-1F3B-984A-BAEC-C90CEC7A0386}" type="datetimeFigureOut">
              <a:rPr lang="en-US" smtClean="0"/>
              <a:t>7/11/14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154137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062DE-1F3B-984A-BAEC-C90CEC7A0386}" type="datetimeFigureOut">
              <a:rPr lang="en-US" smtClean="0"/>
              <a:t>7/11/14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324882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0409" y="24678643"/>
            <a:ext cx="34975800" cy="762762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250409" y="16277596"/>
            <a:ext cx="34975800" cy="8401047"/>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C062DE-1F3B-984A-BAEC-C90CEC7A0386}" type="datetimeFigureOut">
              <a:rPr lang="en-US" smtClean="0"/>
              <a:t>7/11/14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200070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8961123"/>
            <a:ext cx="18173700" cy="2534539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916900" y="8961123"/>
            <a:ext cx="18173700" cy="2534539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C062DE-1F3B-984A-BAEC-C90CEC7A0386}" type="datetimeFigureOut">
              <a:rPr lang="en-US" smtClean="0"/>
              <a:t>7/11/14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325129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57400" y="8596633"/>
            <a:ext cx="18180846" cy="358266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057400" y="12179300"/>
            <a:ext cx="18180846" cy="2212721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902615" y="8596633"/>
            <a:ext cx="18187988" cy="358266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0902615" y="12179300"/>
            <a:ext cx="18187988" cy="2212721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C062DE-1F3B-984A-BAEC-C90CEC7A0386}" type="datetimeFigureOut">
              <a:rPr lang="en-US" smtClean="0"/>
              <a:t>7/11/14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152597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C062DE-1F3B-984A-BAEC-C90CEC7A0386}" type="datetimeFigureOut">
              <a:rPr lang="en-US" smtClean="0"/>
              <a:t>7/11/14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131823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062DE-1F3B-984A-BAEC-C90CEC7A0386}" type="datetimeFigureOut">
              <a:rPr lang="en-US" smtClean="0"/>
              <a:t>7/11/14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239019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3" y="1529080"/>
            <a:ext cx="13537409" cy="650748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6087726" y="1529083"/>
            <a:ext cx="23002875" cy="32777433"/>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57403" y="8036563"/>
            <a:ext cx="13537409" cy="26269953"/>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C062DE-1F3B-984A-BAEC-C90CEC7A0386}" type="datetimeFigureOut">
              <a:rPr lang="en-US" smtClean="0"/>
              <a:t>7/11/14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76721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65296" y="26883360"/>
            <a:ext cx="24688800" cy="3173733"/>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8065296" y="3431540"/>
            <a:ext cx="24688800" cy="2304288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dirty="0"/>
          </a:p>
        </p:txBody>
      </p:sp>
      <p:sp>
        <p:nvSpPr>
          <p:cNvPr id="4" name="Text Placeholder 3"/>
          <p:cNvSpPr>
            <a:spLocks noGrp="1"/>
          </p:cNvSpPr>
          <p:nvPr>
            <p:ph type="body" sz="half" idx="2"/>
          </p:nvPr>
        </p:nvSpPr>
        <p:spPr>
          <a:xfrm>
            <a:off x="8065296" y="30057093"/>
            <a:ext cx="24688800" cy="4507227"/>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C062DE-1F3B-984A-BAEC-C90CEC7A0386}" type="datetimeFigureOut">
              <a:rPr lang="en-US" smtClean="0"/>
              <a:t>7/11/14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FB5CF2-6BCF-2D44-B2EB-BD70ABFAC968}" type="slidenum">
              <a:rPr lang="en-US" smtClean="0"/>
              <a:t>‹#›</a:t>
            </a:fld>
            <a:endParaRPr lang="en-US" dirty="0"/>
          </a:p>
        </p:txBody>
      </p:sp>
    </p:spTree>
    <p:extLst>
      <p:ext uri="{BB962C8B-B14F-4D97-AF65-F5344CB8AC3E}">
        <p14:creationId xmlns:p14="http://schemas.microsoft.com/office/powerpoint/2010/main" val="3315979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400" y="1537973"/>
            <a:ext cx="37033200" cy="6400800"/>
          </a:xfrm>
          <a:prstGeom prst="rect">
            <a:avLst/>
          </a:prstGeom>
        </p:spPr>
        <p:txBody>
          <a:bodyPr vert="horz" lIns="470258" tIns="235129" rIns="470258" bIns="2351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57400" y="8961123"/>
            <a:ext cx="37033200" cy="25345393"/>
          </a:xfrm>
          <a:prstGeom prst="rect">
            <a:avLst/>
          </a:prstGeom>
        </p:spPr>
        <p:txBody>
          <a:bodyPr vert="horz" lIns="470258" tIns="235129" rIns="470258" bIns="2351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57400" y="35595563"/>
            <a:ext cx="9601200" cy="20447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A4C062DE-1F3B-984A-BAEC-C90CEC7A0386}" type="datetimeFigureOut">
              <a:rPr lang="en-US" smtClean="0"/>
              <a:t>7/11/14</a:t>
            </a:fld>
            <a:endParaRPr lang="en-US" dirty="0"/>
          </a:p>
        </p:txBody>
      </p:sp>
      <p:sp>
        <p:nvSpPr>
          <p:cNvPr id="5" name="Footer Placeholder 4"/>
          <p:cNvSpPr>
            <a:spLocks noGrp="1"/>
          </p:cNvSpPr>
          <p:nvPr>
            <p:ph type="ftr" sz="quarter" idx="3"/>
          </p:nvPr>
        </p:nvSpPr>
        <p:spPr>
          <a:xfrm>
            <a:off x="14058900" y="35595563"/>
            <a:ext cx="13030200" cy="20447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9489400" y="35595563"/>
            <a:ext cx="9601200" cy="20447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1EFB5CF2-6BCF-2D44-B2EB-BD70ABFAC968}" type="slidenum">
              <a:rPr lang="en-US" smtClean="0"/>
              <a:t>‹#›</a:t>
            </a:fld>
            <a:endParaRPr lang="en-US" dirty="0"/>
          </a:p>
        </p:txBody>
      </p:sp>
    </p:spTree>
    <p:extLst>
      <p:ext uri="{BB962C8B-B14F-4D97-AF65-F5344CB8AC3E}">
        <p14:creationId xmlns:p14="http://schemas.microsoft.com/office/powerpoint/2010/main" val="1615799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351288"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2351288" rtl="0" eaLnBrk="1" latinLnBrk="0" hangingPunct="1">
        <a:spcBef>
          <a:spcPct val="20000"/>
        </a:spcBef>
        <a:buFont typeface="Arial"/>
        <a:buChar char="•"/>
        <a:defRPr sz="16500" kern="1200">
          <a:solidFill>
            <a:schemeClr val="tx1"/>
          </a:solidFill>
          <a:latin typeface="+mn-lt"/>
          <a:ea typeface="+mn-ea"/>
          <a:cs typeface="+mn-cs"/>
        </a:defRPr>
      </a:lvl1pPr>
      <a:lvl2pPr marL="3820843" indent="-1469555" algn="l" defTabSz="2351288" rtl="0" eaLnBrk="1" latinLnBrk="0" hangingPunct="1">
        <a:spcBef>
          <a:spcPct val="20000"/>
        </a:spcBef>
        <a:buFont typeface="Arial"/>
        <a:buChar char="–"/>
        <a:defRPr sz="14400" kern="1200">
          <a:solidFill>
            <a:schemeClr val="tx1"/>
          </a:solidFill>
          <a:latin typeface="+mn-lt"/>
          <a:ea typeface="+mn-ea"/>
          <a:cs typeface="+mn-cs"/>
        </a:defRPr>
      </a:lvl2pPr>
      <a:lvl3pPr marL="5878220" indent="-1175644" algn="l" defTabSz="2351288" rtl="0" eaLnBrk="1" latinLnBrk="0" hangingPunct="1">
        <a:spcBef>
          <a:spcPct val="20000"/>
        </a:spcBef>
        <a:buFont typeface="Arial"/>
        <a:buChar char="•"/>
        <a:defRPr sz="12300" kern="1200">
          <a:solidFill>
            <a:schemeClr val="tx1"/>
          </a:solidFill>
          <a:latin typeface="+mn-lt"/>
          <a:ea typeface="+mn-ea"/>
          <a:cs typeface="+mn-cs"/>
        </a:defRPr>
      </a:lvl3pPr>
      <a:lvl4pPr marL="8229509" indent="-1175644" algn="l" defTabSz="2351288" rtl="0" eaLnBrk="1" latinLnBrk="0" hangingPunct="1">
        <a:spcBef>
          <a:spcPct val="20000"/>
        </a:spcBef>
        <a:buFont typeface="Arial"/>
        <a:buChar char="–"/>
        <a:defRPr sz="10300" kern="1200">
          <a:solidFill>
            <a:schemeClr val="tx1"/>
          </a:solidFill>
          <a:latin typeface="+mn-lt"/>
          <a:ea typeface="+mn-ea"/>
          <a:cs typeface="+mn-cs"/>
        </a:defRPr>
      </a:lvl4pPr>
      <a:lvl5pPr marL="10580797" indent="-1175644" algn="l" defTabSz="2351288" rtl="0" eaLnBrk="1" latinLnBrk="0" hangingPunct="1">
        <a:spcBef>
          <a:spcPct val="20000"/>
        </a:spcBef>
        <a:buFont typeface="Arial"/>
        <a:buChar char="»"/>
        <a:defRPr sz="10300" kern="1200">
          <a:solidFill>
            <a:schemeClr val="tx1"/>
          </a:solidFill>
          <a:latin typeface="+mn-lt"/>
          <a:ea typeface="+mn-ea"/>
          <a:cs typeface="+mn-cs"/>
        </a:defRPr>
      </a:lvl5pPr>
      <a:lvl6pPr marL="12932085" indent="-1175644" algn="l" defTabSz="2351288" rtl="0" eaLnBrk="1" latinLnBrk="0" hangingPunct="1">
        <a:spcBef>
          <a:spcPct val="20000"/>
        </a:spcBef>
        <a:buFont typeface="Arial"/>
        <a:buChar char="•"/>
        <a:defRPr sz="10300" kern="1200">
          <a:solidFill>
            <a:schemeClr val="tx1"/>
          </a:solidFill>
          <a:latin typeface="+mn-lt"/>
          <a:ea typeface="+mn-ea"/>
          <a:cs typeface="+mn-cs"/>
        </a:defRPr>
      </a:lvl6pPr>
      <a:lvl7pPr marL="15283373" indent="-1175644" algn="l" defTabSz="2351288" rtl="0" eaLnBrk="1" latinLnBrk="0" hangingPunct="1">
        <a:spcBef>
          <a:spcPct val="20000"/>
        </a:spcBef>
        <a:buFont typeface="Arial"/>
        <a:buChar char="•"/>
        <a:defRPr sz="10300" kern="1200">
          <a:solidFill>
            <a:schemeClr val="tx1"/>
          </a:solidFill>
          <a:latin typeface="+mn-lt"/>
          <a:ea typeface="+mn-ea"/>
          <a:cs typeface="+mn-cs"/>
        </a:defRPr>
      </a:lvl7pPr>
      <a:lvl8pPr marL="17634661" indent="-1175644" algn="l" defTabSz="2351288" rtl="0" eaLnBrk="1" latinLnBrk="0" hangingPunct="1">
        <a:spcBef>
          <a:spcPct val="20000"/>
        </a:spcBef>
        <a:buFont typeface="Arial"/>
        <a:buChar char="•"/>
        <a:defRPr sz="10300" kern="1200">
          <a:solidFill>
            <a:schemeClr val="tx1"/>
          </a:solidFill>
          <a:latin typeface="+mn-lt"/>
          <a:ea typeface="+mn-ea"/>
          <a:cs typeface="+mn-cs"/>
        </a:defRPr>
      </a:lvl8pPr>
      <a:lvl9pPr marL="19985949" indent="-1175644" algn="l" defTabSz="2351288" rtl="0" eaLnBrk="1" latinLnBrk="0" hangingPunct="1">
        <a:spcBef>
          <a:spcPct val="20000"/>
        </a:spcBef>
        <a:buFont typeface="Arial"/>
        <a:buChar char="•"/>
        <a:defRPr sz="10300" kern="1200">
          <a:solidFill>
            <a:schemeClr val="tx1"/>
          </a:solidFill>
          <a:latin typeface="+mn-lt"/>
          <a:ea typeface="+mn-ea"/>
          <a:cs typeface="+mn-cs"/>
        </a:defRPr>
      </a:lvl9pPr>
    </p:bodyStyle>
    <p:other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g"/><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chart" Target="../charts/chart1.xml"/><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738710" y="178258"/>
            <a:ext cx="35616339" cy="1569660"/>
          </a:xfrm>
          <a:prstGeom prst="rect">
            <a:avLst/>
          </a:prstGeom>
        </p:spPr>
        <p:txBody>
          <a:bodyPr wrap="square">
            <a:spAutoFit/>
          </a:bodyPr>
          <a:lstStyle/>
          <a:p>
            <a:r>
              <a:rPr lang="en-US" sz="9600" b="1" dirty="0" smtClean="0">
                <a:latin typeface="Arial Black"/>
                <a:cs typeface="Arial Black"/>
              </a:rPr>
              <a:t>Lunch and Lawn: Can You Have Grass and Eat Too?</a:t>
            </a:r>
            <a:endParaRPr lang="en-US" sz="9600" dirty="0">
              <a:latin typeface="Arial Black"/>
              <a:cs typeface="Arial Black"/>
            </a:endParaRPr>
          </a:p>
        </p:txBody>
      </p:sp>
      <p:sp>
        <p:nvSpPr>
          <p:cNvPr id="10" name="Rectangle 9"/>
          <p:cNvSpPr/>
          <p:nvPr/>
        </p:nvSpPr>
        <p:spPr>
          <a:xfrm>
            <a:off x="6477944" y="1779258"/>
            <a:ext cx="28296749" cy="1077218"/>
          </a:xfrm>
          <a:prstGeom prst="rect">
            <a:avLst/>
          </a:prstGeom>
        </p:spPr>
        <p:txBody>
          <a:bodyPr wrap="square">
            <a:spAutoFit/>
          </a:bodyPr>
          <a:lstStyle/>
          <a:p>
            <a:r>
              <a:rPr lang="en-US" sz="4000" dirty="0"/>
              <a:t>E. M. </a:t>
            </a:r>
            <a:r>
              <a:rPr lang="en-US" sz="4000" dirty="0" smtClean="0"/>
              <a:t>Bauske</a:t>
            </a:r>
            <a:r>
              <a:rPr lang="en-US" sz="4000" baseline="30000" dirty="0" smtClean="0"/>
              <a:t>1</a:t>
            </a:r>
            <a:r>
              <a:rPr lang="en-US" sz="4000" dirty="0" smtClean="0"/>
              <a:t>,  F</a:t>
            </a:r>
            <a:r>
              <a:rPr lang="en-US" sz="4000" dirty="0"/>
              <a:t>. C. </a:t>
            </a:r>
            <a:r>
              <a:rPr lang="en-US" sz="4000" dirty="0" smtClean="0"/>
              <a:t>Waltz Jr.</a:t>
            </a:r>
            <a:r>
              <a:rPr lang="en-US" sz="4000" baseline="30000" dirty="0" smtClean="0"/>
              <a:t>2</a:t>
            </a:r>
            <a:r>
              <a:rPr lang="en-US" sz="4000" dirty="0" smtClean="0"/>
              <a:t> and   R</a:t>
            </a:r>
            <a:r>
              <a:rPr lang="en-US" sz="4000" dirty="0"/>
              <a:t>. </a:t>
            </a:r>
            <a:r>
              <a:rPr lang="en-US" sz="4000" dirty="0" smtClean="0"/>
              <a:t>Westerfield</a:t>
            </a:r>
            <a:r>
              <a:rPr lang="en-US" sz="4000" baseline="30000" dirty="0" smtClean="0"/>
              <a:t>3</a:t>
            </a:r>
            <a:r>
              <a:rPr lang="en-US" sz="4000" dirty="0" smtClean="0"/>
              <a:t> </a:t>
            </a:r>
          </a:p>
          <a:p>
            <a:r>
              <a:rPr lang="en-US" sz="2400" baseline="30000" dirty="0" smtClean="0"/>
              <a:t>1</a:t>
            </a:r>
            <a:r>
              <a:rPr lang="en-US" sz="2400" dirty="0" smtClean="0"/>
              <a:t>Georgia Center for Urban Agriculture, University of Georgia; </a:t>
            </a:r>
            <a:r>
              <a:rPr lang="en-US" sz="2400" baseline="30000" dirty="0" smtClean="0"/>
              <a:t>2</a:t>
            </a:r>
            <a:r>
              <a:rPr lang="en-US" sz="2400" dirty="0" smtClean="0"/>
              <a:t>Dept. of Crop and Soil Science, University of Georgia; and </a:t>
            </a:r>
            <a:r>
              <a:rPr lang="en-US" sz="2400" baseline="30000" dirty="0" smtClean="0"/>
              <a:t>3</a:t>
            </a:r>
            <a:r>
              <a:rPr lang="en-US" sz="2400" dirty="0" smtClean="0"/>
              <a:t>Dept. of Horticulture, University of Georgia</a:t>
            </a:r>
            <a:r>
              <a:rPr lang="en-US" sz="2400" i="1" dirty="0" smtClean="0"/>
              <a:t>.   </a:t>
            </a:r>
            <a:endParaRPr lang="en-US" sz="2400" dirty="0"/>
          </a:p>
        </p:txBody>
      </p:sp>
      <p:sp>
        <p:nvSpPr>
          <p:cNvPr id="20" name="Rectangle 19"/>
          <p:cNvSpPr/>
          <p:nvPr/>
        </p:nvSpPr>
        <p:spPr>
          <a:xfrm>
            <a:off x="1550345" y="9292604"/>
            <a:ext cx="11887200" cy="8125301"/>
          </a:xfrm>
          <a:prstGeom prst="rect">
            <a:avLst/>
          </a:prstGeom>
        </p:spPr>
        <p:txBody>
          <a:bodyPr wrap="square">
            <a:spAutoFit/>
          </a:bodyPr>
          <a:lstStyle/>
          <a:p>
            <a:pPr lvl="0"/>
            <a:r>
              <a:rPr lang="en-US" sz="3200" b="1" i="1" dirty="0" smtClean="0">
                <a:solidFill>
                  <a:prstClr val="black"/>
                </a:solidFill>
                <a:latin typeface="Arial"/>
                <a:cs typeface="Arial"/>
              </a:rPr>
              <a:t>ABSTRACT</a:t>
            </a:r>
          </a:p>
          <a:p>
            <a:pPr lvl="0">
              <a:lnSpc>
                <a:spcPct val="50000"/>
              </a:lnSpc>
            </a:pPr>
            <a:r>
              <a:rPr lang="en-US" sz="2800" dirty="0" smtClean="0">
                <a:solidFill>
                  <a:prstClr val="black"/>
                </a:solidFill>
              </a:rPr>
              <a:t> </a:t>
            </a:r>
          </a:p>
          <a:p>
            <a:pPr lvl="0"/>
            <a:r>
              <a:rPr lang="en-US" sz="2800" dirty="0" smtClean="0">
                <a:solidFill>
                  <a:prstClr val="black"/>
                </a:solidFill>
              </a:rPr>
              <a:t>To explore the possibility of using the same space for a fall vegetable garden and a warm-season summer lawn, Top Bunch Hybrid collards, Sweet Surprise cabbage, </a:t>
            </a:r>
            <a:r>
              <a:rPr lang="en-US" sz="2800" dirty="0" err="1" smtClean="0">
                <a:solidFill>
                  <a:prstClr val="black"/>
                </a:solidFill>
              </a:rPr>
              <a:t>Kaboko</a:t>
            </a:r>
            <a:r>
              <a:rPr lang="en-US" sz="2800" dirty="0" smtClean="0">
                <a:solidFill>
                  <a:prstClr val="black"/>
                </a:solidFill>
              </a:rPr>
              <a:t> cabbage, </a:t>
            </a:r>
            <a:r>
              <a:rPr lang="en-US" sz="2800" dirty="0" err="1" smtClean="0">
                <a:solidFill>
                  <a:prstClr val="black"/>
                </a:solidFill>
              </a:rPr>
              <a:t>Pacman</a:t>
            </a:r>
            <a:r>
              <a:rPr lang="en-US" sz="2800" dirty="0" smtClean="0">
                <a:solidFill>
                  <a:prstClr val="black"/>
                </a:solidFill>
              </a:rPr>
              <a:t> Hybrid broccoli (</a:t>
            </a:r>
            <a:r>
              <a:rPr lang="en-US" sz="2800" i="1" dirty="0" smtClean="0">
                <a:solidFill>
                  <a:prstClr val="black"/>
                </a:solidFill>
              </a:rPr>
              <a:t>Brassica sp</a:t>
            </a:r>
            <a:r>
              <a:rPr lang="en-US" sz="2800" dirty="0" smtClean="0">
                <a:solidFill>
                  <a:prstClr val="black"/>
                </a:solidFill>
              </a:rPr>
              <a:t>.) and Butter Crunch lettuce, (</a:t>
            </a:r>
            <a:r>
              <a:rPr lang="en-US" sz="2800" i="1" dirty="0" err="1" smtClean="0">
                <a:solidFill>
                  <a:prstClr val="black"/>
                </a:solidFill>
              </a:rPr>
              <a:t>Lactuca</a:t>
            </a:r>
            <a:r>
              <a:rPr lang="en-US" sz="2800" i="1" dirty="0" smtClean="0">
                <a:solidFill>
                  <a:prstClr val="black"/>
                </a:solidFill>
              </a:rPr>
              <a:t> sativa</a:t>
            </a:r>
            <a:r>
              <a:rPr lang="en-US" sz="2800" dirty="0" smtClean="0">
                <a:solidFill>
                  <a:prstClr val="black"/>
                </a:solidFill>
              </a:rPr>
              <a:t>) were planted into a hybrid </a:t>
            </a:r>
            <a:r>
              <a:rPr lang="en-US" sz="2800" dirty="0" err="1" smtClean="0">
                <a:solidFill>
                  <a:prstClr val="black"/>
                </a:solidFill>
              </a:rPr>
              <a:t>bermudagrass</a:t>
            </a:r>
            <a:r>
              <a:rPr lang="en-US" sz="2800" dirty="0" smtClean="0">
                <a:solidFill>
                  <a:prstClr val="black"/>
                </a:solidFill>
              </a:rPr>
              <a:t> lawn in late September.  Strips or rows measuring 13 cm, 18 cm and 46 cm wide and plots, measuring 46 x 91 cm were cut into the lawn.  Lettuce, collards and cabbage were successfully produced in the 18 cm wide strip or row, 46 cm row and the 46 x 91 cm plots.  Lettuce, collards and cabbage were not successful in the 13 cm row or when directly planted into turfgrass.  Broccoli produced edible florets in all treatments.  At the first evaluation of the </a:t>
            </a:r>
            <a:r>
              <a:rPr lang="en-US" sz="2800" dirty="0" err="1" smtClean="0">
                <a:solidFill>
                  <a:prstClr val="black"/>
                </a:solidFill>
              </a:rPr>
              <a:t>bermudagrass</a:t>
            </a:r>
            <a:r>
              <a:rPr lang="en-US" sz="2800" dirty="0" smtClean="0">
                <a:solidFill>
                  <a:prstClr val="black"/>
                </a:solidFill>
              </a:rPr>
              <a:t> lawn, made in mid-March, the lawn covered 95% of the bare soil in the direct-planted strip and 40% of the bare soil in the 13 cm strip.  By June the lawn covered the 13 cm strip, but a furrow remained, creating a slightly uneven surface.  The 18 cm strip was largely covered with turf by early June, but it was both uneven and unsightly.  The 46 cm strip and 46 x 91 cm plots did not exceed 75% coverage by early June and were very uneven.  Crabgrass was present in all but the direct-planted row.   </a:t>
            </a:r>
            <a:endParaRPr lang="en-US" sz="2800" dirty="0">
              <a:solidFill>
                <a:prstClr val="black"/>
              </a:solidFill>
            </a:endParaRPr>
          </a:p>
        </p:txBody>
      </p:sp>
      <p:sp>
        <p:nvSpPr>
          <p:cNvPr id="21" name="TextBox 20"/>
          <p:cNvSpPr txBox="1"/>
          <p:nvPr/>
        </p:nvSpPr>
        <p:spPr>
          <a:xfrm>
            <a:off x="1539329" y="18459880"/>
            <a:ext cx="11887200" cy="9294851"/>
          </a:xfrm>
          <a:prstGeom prst="rect">
            <a:avLst/>
          </a:prstGeom>
          <a:noFill/>
        </p:spPr>
        <p:txBody>
          <a:bodyPr wrap="square" rtlCol="0">
            <a:spAutoFit/>
          </a:bodyPr>
          <a:lstStyle/>
          <a:p>
            <a:r>
              <a:rPr lang="en-US" sz="3200" b="1" i="1" dirty="0">
                <a:latin typeface="Arial"/>
                <a:cs typeface="Arial"/>
              </a:rPr>
              <a:t>INTRODUCTION </a:t>
            </a:r>
          </a:p>
          <a:p>
            <a:pPr>
              <a:lnSpc>
                <a:spcPct val="50000"/>
              </a:lnSpc>
            </a:pPr>
            <a:r>
              <a:rPr lang="en-US" sz="2800" dirty="0"/>
              <a:t> </a:t>
            </a:r>
          </a:p>
          <a:p>
            <a:r>
              <a:rPr lang="en-US" sz="2800" dirty="0" smtClean="0"/>
              <a:t>    Enthusiasm </a:t>
            </a:r>
            <a:r>
              <a:rPr lang="en-US" sz="2800" dirty="0"/>
              <a:t>for local food </a:t>
            </a:r>
            <a:r>
              <a:rPr lang="en-US" sz="2800" dirty="0" smtClean="0"/>
              <a:t>production, </a:t>
            </a:r>
            <a:r>
              <a:rPr lang="en-US" sz="2800" dirty="0"/>
              <a:t>self-</a:t>
            </a:r>
            <a:r>
              <a:rPr lang="en-US" sz="2800" dirty="0" smtClean="0"/>
              <a:t>sufficiency and food </a:t>
            </a:r>
            <a:r>
              <a:rPr lang="en-US" sz="2800" dirty="0"/>
              <a:t>safety has generated increased interest in home vegetable gardens.  However, many urban dwellers have small outdoor spaces and often lawns occupy the only full sun areas of the landscape. </a:t>
            </a:r>
          </a:p>
          <a:p>
            <a:r>
              <a:rPr lang="en-US" sz="2800" dirty="0" smtClean="0"/>
              <a:t>    Lawns can be replaced with food gardens.  This approach has many supporters (</a:t>
            </a:r>
            <a:r>
              <a:rPr lang="en-US" sz="2800" dirty="0" err="1" smtClean="0"/>
              <a:t>Hadden</a:t>
            </a:r>
            <a:r>
              <a:rPr lang="en-US" sz="2800" dirty="0" smtClean="0"/>
              <a:t>, 2012 and </a:t>
            </a:r>
            <a:r>
              <a:rPr lang="en-US" sz="2800" dirty="0" err="1" smtClean="0"/>
              <a:t>Haeg</a:t>
            </a:r>
            <a:r>
              <a:rPr lang="en-US" sz="2800" dirty="0" smtClean="0"/>
              <a:t>, 2010).  However, many people enjoy their lawns and the many physical and psychological benefits they provide (</a:t>
            </a:r>
            <a:r>
              <a:rPr lang="en-US" sz="2800" dirty="0" err="1" smtClean="0"/>
              <a:t>Bauske</a:t>
            </a:r>
            <a:r>
              <a:rPr lang="en-US" sz="2800" dirty="0" smtClean="0"/>
              <a:t> &amp;Waltz, 2013 and Beard &amp; Green, 1994).  </a:t>
            </a:r>
          </a:p>
          <a:p>
            <a:r>
              <a:rPr lang="en-US" sz="2800" dirty="0" smtClean="0"/>
              <a:t>     If </a:t>
            </a:r>
            <a:r>
              <a:rPr lang="en-US" sz="2800" dirty="0"/>
              <a:t>one can tolerate a slightly weedy lawn, several lawn weeds commonly found in Georgia can be eaten (Fern, 2000).  These include wild garlic (</a:t>
            </a:r>
            <a:r>
              <a:rPr lang="en-US" sz="2800" i="1" dirty="0"/>
              <a:t>Allium </a:t>
            </a:r>
            <a:r>
              <a:rPr lang="en-US" sz="2800" i="1" dirty="0" err="1"/>
              <a:t>oleraceum</a:t>
            </a:r>
            <a:r>
              <a:rPr lang="en-US" sz="2800" dirty="0"/>
              <a:t>), white clover (</a:t>
            </a:r>
            <a:r>
              <a:rPr lang="en-US" sz="2800" i="1" dirty="0" err="1"/>
              <a:t>Trifolium</a:t>
            </a:r>
            <a:r>
              <a:rPr lang="en-US" sz="2800" i="1" dirty="0"/>
              <a:t> </a:t>
            </a:r>
            <a:r>
              <a:rPr lang="en-US" sz="2800" i="1" dirty="0" err="1"/>
              <a:t>repens</a:t>
            </a:r>
            <a:r>
              <a:rPr lang="en-US" sz="2800" dirty="0"/>
              <a:t>), dandelions (</a:t>
            </a:r>
            <a:r>
              <a:rPr lang="en-US" sz="2800" i="1" dirty="0" err="1"/>
              <a:t>Taraxacum</a:t>
            </a:r>
            <a:r>
              <a:rPr lang="en-US" sz="2800" i="1" dirty="0"/>
              <a:t> </a:t>
            </a:r>
            <a:r>
              <a:rPr lang="en-US" sz="2800" i="1" dirty="0" err="1"/>
              <a:t>officinale</a:t>
            </a:r>
            <a:r>
              <a:rPr lang="en-US" sz="2800" dirty="0"/>
              <a:t>), yarrow (</a:t>
            </a:r>
            <a:r>
              <a:rPr lang="en-US" sz="2800" i="1" dirty="0" err="1"/>
              <a:t>Achillea</a:t>
            </a:r>
            <a:r>
              <a:rPr lang="en-US" sz="2800" i="1" dirty="0"/>
              <a:t> </a:t>
            </a:r>
            <a:r>
              <a:rPr lang="en-US" sz="2800" i="1" dirty="0" err="1"/>
              <a:t>millefolium</a:t>
            </a:r>
            <a:r>
              <a:rPr lang="en-US" sz="2800" dirty="0"/>
              <a:t>), lawn daisies (</a:t>
            </a:r>
            <a:r>
              <a:rPr lang="en-US" sz="2800" i="1" dirty="0" err="1"/>
              <a:t>Bellis</a:t>
            </a:r>
            <a:r>
              <a:rPr lang="en-US" sz="2800" i="1" dirty="0"/>
              <a:t> </a:t>
            </a:r>
            <a:r>
              <a:rPr lang="en-US" sz="2800" i="1" dirty="0" err="1"/>
              <a:t>perennis</a:t>
            </a:r>
            <a:r>
              <a:rPr lang="en-US" sz="2800" dirty="0"/>
              <a:t>), chicory (</a:t>
            </a:r>
            <a:r>
              <a:rPr lang="en-US" sz="2800" i="1" dirty="0" err="1"/>
              <a:t>Cichorium</a:t>
            </a:r>
            <a:r>
              <a:rPr lang="en-US" sz="2800" i="1" dirty="0"/>
              <a:t> </a:t>
            </a:r>
            <a:r>
              <a:rPr lang="en-US" sz="2800" i="1" dirty="0" err="1"/>
              <a:t>intybus</a:t>
            </a:r>
            <a:r>
              <a:rPr lang="en-US" sz="2800" dirty="0"/>
              <a:t>), cat’s ear (</a:t>
            </a:r>
            <a:r>
              <a:rPr lang="en-US" sz="2800" i="1" dirty="0" err="1"/>
              <a:t>Hypochoeris</a:t>
            </a:r>
            <a:r>
              <a:rPr lang="en-US" sz="2800" i="1" dirty="0"/>
              <a:t> </a:t>
            </a:r>
            <a:r>
              <a:rPr lang="en-US" sz="2800" i="1" dirty="0" err="1"/>
              <a:t>radicata</a:t>
            </a:r>
            <a:r>
              <a:rPr lang="en-US" sz="2800" dirty="0"/>
              <a:t>), plantains (</a:t>
            </a:r>
            <a:r>
              <a:rPr lang="en-US" sz="2800" i="1" dirty="0" err="1"/>
              <a:t>Plantago</a:t>
            </a:r>
            <a:r>
              <a:rPr lang="en-US" sz="2800" i="1" dirty="0"/>
              <a:t> sp</a:t>
            </a:r>
            <a:r>
              <a:rPr lang="en-US" sz="2800" dirty="0"/>
              <a:t>.) and coltsfoot (</a:t>
            </a:r>
            <a:r>
              <a:rPr lang="en-US" sz="2800" i="1" dirty="0" err="1"/>
              <a:t>Tussilago</a:t>
            </a:r>
            <a:r>
              <a:rPr lang="en-US" sz="2800" i="1" dirty="0"/>
              <a:t> </a:t>
            </a:r>
            <a:r>
              <a:rPr lang="en-US" sz="2800" i="1" dirty="0" err="1"/>
              <a:t>farfara</a:t>
            </a:r>
            <a:r>
              <a:rPr lang="en-US" sz="2800" dirty="0"/>
              <a:t>).  </a:t>
            </a:r>
          </a:p>
          <a:p>
            <a:r>
              <a:rPr lang="en-US" sz="2800" dirty="0" smtClean="0"/>
              <a:t>    This </a:t>
            </a:r>
            <a:r>
              <a:rPr lang="en-US" sz="2800" dirty="0"/>
              <a:t>demonstration explored the possibility of enjoying both a summer lawn and a winter vegetable garden.  The </a:t>
            </a:r>
            <a:r>
              <a:rPr lang="en-US" sz="2800" dirty="0" smtClean="0"/>
              <a:t>prospect </a:t>
            </a:r>
            <a:r>
              <a:rPr lang="en-US" sz="2800" dirty="0"/>
              <a:t>of double-cropping a warm-season lawn with winter vegetables was </a:t>
            </a:r>
            <a:r>
              <a:rPr lang="en-US" sz="2800" dirty="0" smtClean="0"/>
              <a:t>examined </a:t>
            </a:r>
            <a:r>
              <a:rPr lang="en-US" sz="2800" dirty="0"/>
              <a:t>in an informal study in Griffin, GA.  The objective of this project was to determine if fall vegetables could be grown in a dormant lawn producing both vegetables and a satisfactory summer lawn. </a:t>
            </a:r>
          </a:p>
          <a:p>
            <a:endParaRPr lang="en-US" sz="2000" dirty="0"/>
          </a:p>
        </p:txBody>
      </p:sp>
      <p:sp>
        <p:nvSpPr>
          <p:cNvPr id="23" name="Rectangle 22"/>
          <p:cNvSpPr/>
          <p:nvPr/>
        </p:nvSpPr>
        <p:spPr>
          <a:xfrm>
            <a:off x="14742328" y="9292604"/>
            <a:ext cx="11887200" cy="6340198"/>
          </a:xfrm>
          <a:prstGeom prst="rect">
            <a:avLst/>
          </a:prstGeom>
        </p:spPr>
        <p:txBody>
          <a:bodyPr wrap="square">
            <a:spAutoFit/>
          </a:bodyPr>
          <a:lstStyle/>
          <a:p>
            <a:r>
              <a:rPr lang="en-US" sz="3200" b="1" i="1" dirty="0">
                <a:latin typeface="Arial"/>
                <a:cs typeface="Arial"/>
              </a:rPr>
              <a:t>MATERIALS AND METHOD</a:t>
            </a:r>
          </a:p>
          <a:p>
            <a:pPr>
              <a:lnSpc>
                <a:spcPct val="50000"/>
              </a:lnSpc>
            </a:pPr>
            <a:r>
              <a:rPr lang="en-US" sz="2800" dirty="0"/>
              <a:t> </a:t>
            </a:r>
          </a:p>
          <a:p>
            <a:r>
              <a:rPr lang="en-US" sz="2800" dirty="0" smtClean="0"/>
              <a:t>    In </a:t>
            </a:r>
            <a:r>
              <a:rPr lang="en-US" sz="2800" dirty="0"/>
              <a:t>late September, 2013 sod cutters were used to cut 12 </a:t>
            </a:r>
            <a:r>
              <a:rPr lang="en-US" sz="2800" dirty="0" smtClean="0"/>
              <a:t>m strips, which were 13 </a:t>
            </a:r>
            <a:r>
              <a:rPr lang="en-US" sz="2800" dirty="0"/>
              <a:t>cm, 18 cm, and 46 cm </a:t>
            </a:r>
            <a:r>
              <a:rPr lang="en-US" sz="2800" dirty="0" smtClean="0"/>
              <a:t>wide, </a:t>
            </a:r>
            <a:r>
              <a:rPr lang="en-US" sz="2800" dirty="0"/>
              <a:t>into a hybrid </a:t>
            </a:r>
            <a:r>
              <a:rPr lang="en-US" sz="2800" dirty="0" err="1"/>
              <a:t>bermudagrass</a:t>
            </a:r>
            <a:r>
              <a:rPr lang="en-US" sz="2800" dirty="0"/>
              <a:t> lawn.  Four plants each of Top Bunch Hybrid collards, Sweet Surprise cabbage, </a:t>
            </a:r>
            <a:r>
              <a:rPr lang="en-US" sz="2800" dirty="0" err="1"/>
              <a:t>Kaboko</a:t>
            </a:r>
            <a:r>
              <a:rPr lang="en-US" sz="2800" dirty="0"/>
              <a:t> cabbage, </a:t>
            </a:r>
            <a:r>
              <a:rPr lang="en-US" sz="2800" dirty="0" err="1"/>
              <a:t>Pacman</a:t>
            </a:r>
            <a:r>
              <a:rPr lang="en-US" sz="2800" dirty="0"/>
              <a:t> Hybrid broccoli (</a:t>
            </a:r>
            <a:r>
              <a:rPr lang="en-US" sz="2800" i="1" dirty="0"/>
              <a:t>Brassica sp</a:t>
            </a:r>
            <a:r>
              <a:rPr lang="en-US" sz="2800" dirty="0"/>
              <a:t>.) and Butter Crunch </a:t>
            </a:r>
            <a:r>
              <a:rPr lang="en-US" sz="2800" dirty="0" smtClean="0"/>
              <a:t>lettuce </a:t>
            </a:r>
            <a:r>
              <a:rPr lang="en-US" sz="2800" dirty="0"/>
              <a:t>(</a:t>
            </a:r>
            <a:r>
              <a:rPr lang="en-US" sz="2800" i="1" dirty="0" err="1"/>
              <a:t>Lactuca</a:t>
            </a:r>
            <a:r>
              <a:rPr lang="en-US" sz="2800" i="1" dirty="0"/>
              <a:t> sativa</a:t>
            </a:r>
            <a:r>
              <a:rPr lang="en-US" sz="2800" dirty="0"/>
              <a:t>) were planted into the strips (broccoli and cabbages, 60 cm apart; lettuce, 15 cm apart, and collards, 30 cm apart).  Lettuce, collards and broccoli were also planted in 46 x 91 cm plots separated from each other by 60 cm.  All cultivars were also planted directly into turfgrass (60 cm apart).  Plants were fertilized with 10-10-10 individually at the rate of 50 g/m</a:t>
            </a:r>
            <a:r>
              <a:rPr lang="en-US" sz="2800" baseline="30000" dirty="0"/>
              <a:t>2</a:t>
            </a:r>
            <a:r>
              <a:rPr lang="en-US" sz="2800" dirty="0"/>
              <a:t> at planting and again at four weeks.  Field observations were made through early December on general plant health and yield.  Field observations of lawn recovery were made March through June, 2014.  Vegetables were treated with insecticidal soap as needed to control aphids.  No herbicides were applied to the lawn in the spring.</a:t>
            </a:r>
          </a:p>
        </p:txBody>
      </p:sp>
      <p:graphicFrame>
        <p:nvGraphicFramePr>
          <p:cNvPr id="24" name="Chart 23"/>
          <p:cNvGraphicFramePr/>
          <p:nvPr>
            <p:extLst>
              <p:ext uri="{D42A27DB-BD31-4B8C-83A1-F6EECF244321}">
                <p14:modId xmlns:p14="http://schemas.microsoft.com/office/powerpoint/2010/main" val="1227741919"/>
              </p:ext>
            </p:extLst>
          </p:nvPr>
        </p:nvGraphicFramePr>
        <p:xfrm>
          <a:off x="14068578" y="17374024"/>
          <a:ext cx="13234701" cy="1253431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28131108" y="9292604"/>
            <a:ext cx="11887200" cy="14403938"/>
          </a:xfrm>
          <a:prstGeom prst="rect">
            <a:avLst/>
          </a:prstGeom>
          <a:noFill/>
        </p:spPr>
        <p:txBody>
          <a:bodyPr wrap="square" rtlCol="0">
            <a:spAutoFit/>
          </a:bodyPr>
          <a:lstStyle/>
          <a:p>
            <a:r>
              <a:rPr lang="en-US" sz="3200" b="1" i="1" dirty="0">
                <a:latin typeface="Arial"/>
                <a:cs typeface="Arial"/>
              </a:rPr>
              <a:t>RESULTS</a:t>
            </a:r>
          </a:p>
          <a:p>
            <a:pPr>
              <a:lnSpc>
                <a:spcPct val="50000"/>
              </a:lnSpc>
            </a:pPr>
            <a:r>
              <a:rPr lang="en-US" sz="2800" dirty="0"/>
              <a:t> </a:t>
            </a:r>
          </a:p>
          <a:p>
            <a:r>
              <a:rPr lang="en-US" sz="2800" dirty="0" smtClean="0"/>
              <a:t>     Collards, </a:t>
            </a:r>
            <a:r>
              <a:rPr lang="en-US" sz="2800" dirty="0"/>
              <a:t>cabbage and lettuce grown in the 13 cm strip and directly planted into the turfgrass did not thrive.  Plants were visibly stunted and produced little harvestable yield.  </a:t>
            </a:r>
            <a:r>
              <a:rPr lang="en-US" sz="2800" dirty="0" smtClean="0"/>
              <a:t>In contrast, all </a:t>
            </a:r>
            <a:r>
              <a:rPr lang="en-US" sz="2800" dirty="0"/>
              <a:t>four broccoli plants produced edible florets in the 13 cm strip and two produced edible florets in the direct planted row.</a:t>
            </a:r>
          </a:p>
          <a:p>
            <a:r>
              <a:rPr lang="en-US" sz="2800" dirty="0"/>
              <a:t> </a:t>
            </a:r>
            <a:r>
              <a:rPr lang="en-US" sz="2800" dirty="0" smtClean="0"/>
              <a:t>    Lettuce </a:t>
            </a:r>
            <a:r>
              <a:rPr lang="en-US" sz="2800" dirty="0"/>
              <a:t>and collards did well in 18 and 46 cm strips and in the 46 x 91 cm </a:t>
            </a:r>
            <a:r>
              <a:rPr lang="en-US" sz="2800" dirty="0" smtClean="0"/>
              <a:t>plots, producing harvestable </a:t>
            </a:r>
            <a:r>
              <a:rPr lang="en-US" sz="2800" dirty="0"/>
              <a:t>yield.  Broccoli also preformed well in these treatments.  Only three </a:t>
            </a:r>
            <a:r>
              <a:rPr lang="en-US" sz="2800" dirty="0" err="1"/>
              <a:t>Kaboko</a:t>
            </a:r>
            <a:r>
              <a:rPr lang="en-US" sz="2800" dirty="0"/>
              <a:t> cabbages were harvested in the study (one in the 13 cm strip and two in the 18 cm strip) and no Sweet Surprise </a:t>
            </a:r>
            <a:r>
              <a:rPr lang="en-US" sz="2800" dirty="0" smtClean="0"/>
              <a:t>cabbages </a:t>
            </a:r>
            <a:r>
              <a:rPr lang="en-US" sz="2800" dirty="0"/>
              <a:t>were harvested as the growing season was not long enough for this cabbage.</a:t>
            </a:r>
          </a:p>
          <a:p>
            <a:r>
              <a:rPr lang="en-US" sz="2800" dirty="0"/>
              <a:t> </a:t>
            </a:r>
            <a:r>
              <a:rPr lang="en-US" sz="2800" dirty="0" smtClean="0"/>
              <a:t>    In </a:t>
            </a:r>
            <a:r>
              <a:rPr lang="en-US" sz="2800" dirty="0"/>
              <a:t>early March, vegetable remains were removed by hand as the collards became entangled in the mower blades.  Pulling plants left holes created by the root balls in the strips and plots.  Though the </a:t>
            </a:r>
            <a:r>
              <a:rPr lang="en-US" sz="2800" dirty="0" err="1"/>
              <a:t>bermudagrass</a:t>
            </a:r>
            <a:r>
              <a:rPr lang="en-US" sz="2800" dirty="0"/>
              <a:t> was largely dormant at the first evaluation made in mid-March, it had covered 95% of the bare soil in the direct-planted row and the 13 cm strip was 40% covered (Fig.1).  By June the lawn covered the 13 cm strip, but a furrow remained, creating a slightly uneven surface.  The 18 cm strip was largely covered with turf by early June, but it was both uneven and unsightly.  The 18 cm strip and plots did not exceed 75% coverage by early June and were very uneven.  Crabgrass was present in all but the direct-planted row.   </a:t>
            </a:r>
          </a:p>
          <a:p>
            <a:r>
              <a:rPr lang="en-US" sz="2800" dirty="0"/>
              <a:t> </a:t>
            </a:r>
            <a:r>
              <a:rPr lang="en-US" sz="2800" dirty="0" smtClean="0"/>
              <a:t>    Several </a:t>
            </a:r>
            <a:r>
              <a:rPr lang="en-US" sz="2800" dirty="0"/>
              <a:t>observations were made in the course of this demonstration that will inform future studies.  </a:t>
            </a:r>
            <a:endParaRPr lang="en-US" sz="2800" dirty="0" smtClean="0"/>
          </a:p>
          <a:p>
            <a:pPr marL="457200" indent="-457200">
              <a:buFont typeface="Arial"/>
              <a:buChar char="•"/>
            </a:pPr>
            <a:r>
              <a:rPr lang="en-US" sz="2800" dirty="0"/>
              <a:t>C</a:t>
            </a:r>
            <a:r>
              <a:rPr lang="en-US" sz="2800" dirty="0" smtClean="0"/>
              <a:t>aution </a:t>
            </a:r>
            <a:r>
              <a:rPr lang="en-US" sz="2800" dirty="0"/>
              <a:t>must be exercised using chemicals on lawns and vegetables.  All pesticides should be used only as recommended on labeled crops.  </a:t>
            </a:r>
            <a:endParaRPr lang="en-US" sz="2800" dirty="0" smtClean="0"/>
          </a:p>
          <a:p>
            <a:pPr marL="457200" indent="-457200">
              <a:buFont typeface="Arial"/>
              <a:buChar char="•"/>
            </a:pPr>
            <a:r>
              <a:rPr lang="en-US" sz="2800" dirty="0" smtClean="0"/>
              <a:t>The </a:t>
            </a:r>
            <a:r>
              <a:rPr lang="en-US" sz="2800" dirty="0"/>
              <a:t>manual sod cutter used to create the 13 and 18 cm strips was designed for use on golf putting greens and was extremely difficult to push through the lawn in this study. </a:t>
            </a:r>
            <a:endParaRPr lang="en-US" sz="2800" dirty="0" smtClean="0"/>
          </a:p>
          <a:p>
            <a:pPr marL="457200" indent="-457200">
              <a:buFont typeface="Arial"/>
              <a:buChar char="•"/>
            </a:pPr>
            <a:r>
              <a:rPr lang="en-US" sz="2800" dirty="0" smtClean="0"/>
              <a:t>As </a:t>
            </a:r>
            <a:r>
              <a:rPr lang="en-US" sz="2800" dirty="0"/>
              <a:t>leaves fell from trees they lodged in the strips, creating natural mulch for the vegetables. </a:t>
            </a:r>
            <a:r>
              <a:rPr lang="en-US" sz="2800" dirty="0" smtClean="0"/>
              <a:t> </a:t>
            </a:r>
          </a:p>
          <a:p>
            <a:pPr marL="457200" indent="-457200">
              <a:buFont typeface="Arial"/>
              <a:buChar char="•"/>
            </a:pPr>
            <a:r>
              <a:rPr lang="en-US" sz="2800" dirty="0" smtClean="0"/>
              <a:t>Irrigation </a:t>
            </a:r>
            <a:r>
              <a:rPr lang="en-US" sz="2800" dirty="0"/>
              <a:t>must be maintained on the lawn after the turfgrass is dormant and automated systems must be adjusted accordingly. </a:t>
            </a:r>
          </a:p>
          <a:p>
            <a:endParaRPr lang="en-US" sz="2000" dirty="0"/>
          </a:p>
        </p:txBody>
      </p:sp>
      <p:sp>
        <p:nvSpPr>
          <p:cNvPr id="26" name="TextBox 25"/>
          <p:cNvSpPr txBox="1"/>
          <p:nvPr/>
        </p:nvSpPr>
        <p:spPr>
          <a:xfrm>
            <a:off x="28131108" y="23633013"/>
            <a:ext cx="11887200" cy="6647974"/>
          </a:xfrm>
          <a:prstGeom prst="rect">
            <a:avLst/>
          </a:prstGeom>
          <a:noFill/>
        </p:spPr>
        <p:txBody>
          <a:bodyPr wrap="square" rtlCol="0">
            <a:spAutoFit/>
          </a:bodyPr>
          <a:lstStyle/>
          <a:p>
            <a:r>
              <a:rPr lang="en-US" sz="3200" b="1" i="1" dirty="0">
                <a:latin typeface="Arial"/>
                <a:cs typeface="Arial"/>
              </a:rPr>
              <a:t>CONCLUSIONS</a:t>
            </a:r>
          </a:p>
          <a:p>
            <a:pPr>
              <a:lnSpc>
                <a:spcPct val="50000"/>
              </a:lnSpc>
            </a:pPr>
            <a:r>
              <a:rPr lang="en-US" sz="2800" dirty="0"/>
              <a:t> </a:t>
            </a:r>
          </a:p>
          <a:p>
            <a:r>
              <a:rPr lang="en-US" sz="2800" dirty="0" smtClean="0"/>
              <a:t>     Though </a:t>
            </a:r>
            <a:r>
              <a:rPr lang="en-US" sz="2800" dirty="0"/>
              <a:t>none of the cultivation techniques were entirely satisfactory, this demonstration suggests it may be possible to double-crop a lawn with winter vegetables and suggests several options for future study.  Direct planting resulted in marginal vegetable production, but the lawn recovered the quickest.  The other techniques were either too difficult to implement (13 cm and 18 cm strips) or resulted in unsightly and uneven summer turfgrass.  Uneven turfgrass can be a safety hazard as people play, walk, and run across the lawn.  </a:t>
            </a:r>
          </a:p>
          <a:p>
            <a:r>
              <a:rPr lang="en-US" sz="2800" dirty="0"/>
              <a:t> </a:t>
            </a:r>
            <a:r>
              <a:rPr lang="en-US" sz="2800" dirty="0" smtClean="0"/>
              <a:t>    Other </a:t>
            </a:r>
            <a:r>
              <a:rPr lang="en-US" sz="2800" dirty="0"/>
              <a:t>techniques to prepare the lawn for fall vegetable gardening should be explored.  Glyphosate may prove to be a useful tool for turfgrass preparation.  The relative success of the broccoli also indicates that some vegetables may preform better than others in a lawn environment.  The potential of other vegetables and turfgrass cultivars should be explored.  Finally, the use of pre-emergence herbicides for spring crabgrass control should be considered.  </a:t>
            </a:r>
          </a:p>
          <a:p>
            <a:endParaRPr lang="en-US" sz="2000" dirty="0"/>
          </a:p>
        </p:txBody>
      </p:sp>
      <p:sp>
        <p:nvSpPr>
          <p:cNvPr id="27" name="TextBox 26"/>
          <p:cNvSpPr txBox="1"/>
          <p:nvPr/>
        </p:nvSpPr>
        <p:spPr>
          <a:xfrm>
            <a:off x="820082" y="28934517"/>
            <a:ext cx="15329028" cy="2031325"/>
          </a:xfrm>
          <a:prstGeom prst="rect">
            <a:avLst/>
          </a:prstGeom>
          <a:noFill/>
        </p:spPr>
        <p:txBody>
          <a:bodyPr wrap="square" rtlCol="0">
            <a:spAutoFit/>
          </a:bodyPr>
          <a:lstStyle/>
          <a:p>
            <a:r>
              <a:rPr lang="en-US" sz="1800" dirty="0"/>
              <a:t>REFERENCES</a:t>
            </a:r>
          </a:p>
          <a:p>
            <a:r>
              <a:rPr lang="en-US" sz="1800" dirty="0"/>
              <a:t> </a:t>
            </a:r>
            <a:r>
              <a:rPr lang="en-US" sz="1800" dirty="0" err="1" smtClean="0"/>
              <a:t>Bauske</a:t>
            </a:r>
            <a:r>
              <a:rPr lang="en-US" sz="1800" dirty="0"/>
              <a:t>, E. M. and C. Waltz. 2013. Influence of turfgrass on human aesthetics and psychology: a review.  </a:t>
            </a:r>
            <a:r>
              <a:rPr lang="en-US" sz="1800" dirty="0" err="1"/>
              <a:t>Acta</a:t>
            </a:r>
            <a:r>
              <a:rPr lang="en-US" sz="1800" dirty="0"/>
              <a:t> </a:t>
            </a:r>
            <a:r>
              <a:rPr lang="en-US" sz="1800" dirty="0" smtClean="0"/>
              <a:t>Hort. (</a:t>
            </a:r>
            <a:r>
              <a:rPr lang="en-US" sz="1800" dirty="0"/>
              <a:t>ISHS) 888:37-41.</a:t>
            </a:r>
          </a:p>
          <a:p>
            <a:r>
              <a:rPr lang="en-US" sz="1800" dirty="0"/>
              <a:t> </a:t>
            </a:r>
            <a:r>
              <a:rPr lang="en-US" sz="1800" dirty="0" smtClean="0"/>
              <a:t>Beard</a:t>
            </a:r>
            <a:r>
              <a:rPr lang="en-US" sz="1800" dirty="0"/>
              <a:t>, J.B. and R. L. Green.  1994. The role of </a:t>
            </a:r>
            <a:r>
              <a:rPr lang="en-US" sz="1800" dirty="0" err="1"/>
              <a:t>turfgrasses</a:t>
            </a:r>
            <a:r>
              <a:rPr lang="en-US" sz="1800" dirty="0"/>
              <a:t> in environmental protection and their benefits to humans</a:t>
            </a:r>
            <a:r>
              <a:rPr lang="en-US" sz="1800" dirty="0" smtClean="0"/>
              <a:t>. </a:t>
            </a:r>
            <a:r>
              <a:rPr lang="en-US" sz="1800" dirty="0"/>
              <a:t>J. Environ. Qual. 23:452-460.</a:t>
            </a:r>
          </a:p>
          <a:p>
            <a:r>
              <a:rPr lang="en-US" sz="1800" dirty="0"/>
              <a:t> </a:t>
            </a:r>
            <a:r>
              <a:rPr lang="en-US" sz="1800" dirty="0" err="1" smtClean="0"/>
              <a:t>Hadden</a:t>
            </a:r>
            <a:r>
              <a:rPr lang="en-US" sz="1800" dirty="0"/>
              <a:t>,   2012. Beautiful No-mow Yards.  Timber Press, Inc. Portland, OR.</a:t>
            </a:r>
          </a:p>
          <a:p>
            <a:r>
              <a:rPr lang="en-US" sz="1800" dirty="0"/>
              <a:t> </a:t>
            </a:r>
            <a:r>
              <a:rPr lang="en-US" sz="1800" dirty="0" err="1" smtClean="0"/>
              <a:t>Haeg</a:t>
            </a:r>
            <a:r>
              <a:rPr lang="en-US" sz="1800" dirty="0"/>
              <a:t>, F. 2010.  Edible Estates Attack on the Front Lawn. Metropolis Books. New York, NY. </a:t>
            </a:r>
          </a:p>
          <a:p>
            <a:r>
              <a:rPr lang="en-US" sz="1800" dirty="0"/>
              <a:t> </a:t>
            </a:r>
            <a:r>
              <a:rPr lang="en-US" sz="1800" dirty="0" smtClean="0"/>
              <a:t>Fern </a:t>
            </a:r>
            <a:r>
              <a:rPr lang="en-US" sz="1800" dirty="0"/>
              <a:t>2000. Plants for a Future, Edible &amp; Useful Plants for a Healthier World.  Chelsea </a:t>
            </a:r>
            <a:r>
              <a:rPr lang="en-US" sz="1800" dirty="0" smtClean="0"/>
              <a:t>Green </a:t>
            </a:r>
            <a:r>
              <a:rPr lang="en-US" sz="1800" dirty="0"/>
              <a:t>Publishing Co. White </a:t>
            </a:r>
            <a:r>
              <a:rPr lang="en-US" sz="1800" dirty="0" smtClean="0"/>
              <a:t>River </a:t>
            </a:r>
            <a:r>
              <a:rPr lang="en-US" sz="1800" dirty="0"/>
              <a:t>Junction, VT. </a:t>
            </a:r>
          </a:p>
          <a:p>
            <a:endParaRPr lang="en-US" sz="1800" dirty="0"/>
          </a:p>
        </p:txBody>
      </p:sp>
      <p:grpSp>
        <p:nvGrpSpPr>
          <p:cNvPr id="50" name="Group 49"/>
          <p:cNvGrpSpPr/>
          <p:nvPr/>
        </p:nvGrpSpPr>
        <p:grpSpPr>
          <a:xfrm>
            <a:off x="686193" y="2993404"/>
            <a:ext cx="39906856" cy="5892112"/>
            <a:chOff x="889393" y="2993404"/>
            <a:chExt cx="39906856" cy="5892112"/>
          </a:xfrm>
        </p:grpSpPr>
        <p:grpSp>
          <p:nvGrpSpPr>
            <p:cNvPr id="49" name="Group 48"/>
            <p:cNvGrpSpPr/>
            <p:nvPr/>
          </p:nvGrpSpPr>
          <p:grpSpPr>
            <a:xfrm>
              <a:off x="889393" y="2993404"/>
              <a:ext cx="34535529" cy="5892112"/>
              <a:chOff x="1397393" y="2993404"/>
              <a:chExt cx="34535529" cy="5892112"/>
            </a:xfrm>
          </p:grpSpPr>
          <p:grpSp>
            <p:nvGrpSpPr>
              <p:cNvPr id="36" name="Group 35"/>
              <p:cNvGrpSpPr/>
              <p:nvPr/>
            </p:nvGrpSpPr>
            <p:grpSpPr>
              <a:xfrm>
                <a:off x="1464221" y="2993404"/>
                <a:ext cx="32594844" cy="5486400"/>
                <a:chOff x="8751825" y="-144337"/>
                <a:chExt cx="32594844" cy="5486400"/>
              </a:xfrm>
            </p:grpSpPr>
            <p:pic>
              <p:nvPicPr>
                <p:cNvPr id="32" name="Picture 31" descr="IMG_09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1825" y="-144337"/>
                  <a:ext cx="8229600" cy="5486400"/>
                </a:xfrm>
                <a:prstGeom prst="rect">
                  <a:avLst/>
                </a:prstGeom>
              </p:spPr>
            </p:pic>
            <p:pic>
              <p:nvPicPr>
                <p:cNvPr id="33" name="Picture 32" descr="IMG_103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4335" y="-144337"/>
                  <a:ext cx="8229600" cy="5486400"/>
                </a:xfrm>
                <a:prstGeom prst="rect">
                  <a:avLst/>
                </a:prstGeom>
              </p:spPr>
            </p:pic>
            <p:pic>
              <p:nvPicPr>
                <p:cNvPr id="34" name="Picture 33" descr="IMG_116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2931" y="-144337"/>
                  <a:ext cx="8229600" cy="5486400"/>
                </a:xfrm>
                <a:prstGeom prst="rect">
                  <a:avLst/>
                </a:prstGeom>
              </p:spPr>
            </p:pic>
            <p:pic>
              <p:nvPicPr>
                <p:cNvPr id="35" name="Picture 34" descr="IMG_133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7069" y="-144337"/>
                  <a:ext cx="8229600" cy="5486400"/>
                </a:xfrm>
                <a:prstGeom prst="rect">
                  <a:avLst/>
                </a:prstGeom>
              </p:spPr>
            </p:pic>
          </p:grpSp>
          <p:grpSp>
            <p:nvGrpSpPr>
              <p:cNvPr id="48" name="Group 47"/>
              <p:cNvGrpSpPr/>
              <p:nvPr/>
            </p:nvGrpSpPr>
            <p:grpSpPr>
              <a:xfrm>
                <a:off x="1397393" y="8479450"/>
                <a:ext cx="34535529" cy="406066"/>
                <a:chOff x="1397393" y="8479450"/>
                <a:chExt cx="34535529" cy="406066"/>
              </a:xfrm>
            </p:grpSpPr>
            <p:sp>
              <p:nvSpPr>
                <p:cNvPr id="41" name="TextBox 40"/>
                <p:cNvSpPr txBox="1"/>
                <p:nvPr/>
              </p:nvSpPr>
              <p:spPr>
                <a:xfrm>
                  <a:off x="1397393" y="8479804"/>
                  <a:ext cx="1873857" cy="400110"/>
                </a:xfrm>
                <a:prstGeom prst="rect">
                  <a:avLst/>
                </a:prstGeom>
                <a:noFill/>
              </p:spPr>
              <p:txBody>
                <a:bodyPr wrap="square" rtlCol="0">
                  <a:spAutoFit/>
                </a:bodyPr>
                <a:lstStyle/>
                <a:p>
                  <a:r>
                    <a:rPr lang="en-US" sz="2000" dirty="0" smtClean="0"/>
                    <a:t>March 12, 2014</a:t>
                  </a:r>
                  <a:endParaRPr lang="en-US" sz="2000" dirty="0"/>
                </a:p>
              </p:txBody>
            </p:sp>
            <p:sp>
              <p:nvSpPr>
                <p:cNvPr id="43" name="TextBox 42"/>
                <p:cNvSpPr txBox="1"/>
                <p:nvPr/>
              </p:nvSpPr>
              <p:spPr>
                <a:xfrm>
                  <a:off x="17736243" y="8479804"/>
                  <a:ext cx="1873857" cy="400110"/>
                </a:xfrm>
                <a:prstGeom prst="rect">
                  <a:avLst/>
                </a:prstGeom>
                <a:noFill/>
              </p:spPr>
              <p:txBody>
                <a:bodyPr wrap="square" rtlCol="0">
                  <a:spAutoFit/>
                </a:bodyPr>
                <a:lstStyle/>
                <a:p>
                  <a:r>
                    <a:rPr lang="en-US" sz="2000" dirty="0" smtClean="0"/>
                    <a:t>May 7, 2014</a:t>
                  </a:r>
                  <a:endParaRPr lang="en-US" sz="2000" dirty="0"/>
                </a:p>
              </p:txBody>
            </p:sp>
            <p:sp>
              <p:nvSpPr>
                <p:cNvPr id="44" name="TextBox 43"/>
                <p:cNvSpPr txBox="1"/>
                <p:nvPr/>
              </p:nvSpPr>
              <p:spPr>
                <a:xfrm>
                  <a:off x="34059065" y="8479450"/>
                  <a:ext cx="1873857" cy="400110"/>
                </a:xfrm>
                <a:prstGeom prst="rect">
                  <a:avLst/>
                </a:prstGeom>
                <a:noFill/>
              </p:spPr>
              <p:txBody>
                <a:bodyPr wrap="square" rtlCol="0">
                  <a:spAutoFit/>
                </a:bodyPr>
                <a:lstStyle/>
                <a:p>
                  <a:r>
                    <a:rPr lang="en-US" sz="2000" dirty="0" smtClean="0"/>
                    <a:t>July 7, 2014</a:t>
                  </a:r>
                  <a:endParaRPr lang="en-US" sz="2000" dirty="0"/>
                </a:p>
              </p:txBody>
            </p:sp>
            <p:sp>
              <p:nvSpPr>
                <p:cNvPr id="45" name="TextBox 44"/>
                <p:cNvSpPr txBox="1"/>
                <p:nvPr/>
              </p:nvSpPr>
              <p:spPr>
                <a:xfrm>
                  <a:off x="25857686" y="8485406"/>
                  <a:ext cx="1873857" cy="400110"/>
                </a:xfrm>
                <a:prstGeom prst="rect">
                  <a:avLst/>
                </a:prstGeom>
                <a:noFill/>
              </p:spPr>
              <p:txBody>
                <a:bodyPr wrap="square" rtlCol="0">
                  <a:spAutoFit/>
                </a:bodyPr>
                <a:lstStyle/>
                <a:p>
                  <a:r>
                    <a:rPr lang="en-US" sz="2000" dirty="0" smtClean="0"/>
                    <a:t>June 3, 2014</a:t>
                  </a:r>
                  <a:endParaRPr lang="en-US" sz="2000" dirty="0"/>
                </a:p>
              </p:txBody>
            </p:sp>
            <p:sp>
              <p:nvSpPr>
                <p:cNvPr id="46" name="TextBox 45"/>
                <p:cNvSpPr txBox="1"/>
                <p:nvPr/>
              </p:nvSpPr>
              <p:spPr>
                <a:xfrm>
                  <a:off x="9555318" y="8485406"/>
                  <a:ext cx="1873857" cy="400110"/>
                </a:xfrm>
                <a:prstGeom prst="rect">
                  <a:avLst/>
                </a:prstGeom>
                <a:noFill/>
              </p:spPr>
              <p:txBody>
                <a:bodyPr wrap="square" rtlCol="0">
                  <a:spAutoFit/>
                </a:bodyPr>
                <a:lstStyle/>
                <a:p>
                  <a:r>
                    <a:rPr lang="en-US" sz="2000" dirty="0" smtClean="0"/>
                    <a:t>April 23, 2014</a:t>
                  </a:r>
                  <a:endParaRPr lang="en-US" sz="2000" dirty="0"/>
                </a:p>
              </p:txBody>
            </p:sp>
          </p:grpSp>
        </p:grpSp>
        <p:pic>
          <p:nvPicPr>
            <p:cNvPr id="47" name="Picture 46" descr="phot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81049" y="2993404"/>
              <a:ext cx="7315200" cy="5486400"/>
            </a:xfrm>
            <a:prstGeom prst="rect">
              <a:avLst/>
            </a:prstGeom>
          </p:spPr>
        </p:pic>
      </p:grpSp>
      <p:grpSp>
        <p:nvGrpSpPr>
          <p:cNvPr id="56" name="Group 55"/>
          <p:cNvGrpSpPr/>
          <p:nvPr/>
        </p:nvGrpSpPr>
        <p:grpSpPr>
          <a:xfrm>
            <a:off x="-86097" y="31267497"/>
            <a:ext cx="41339546" cy="7238903"/>
            <a:chOff x="-746497" y="31165897"/>
            <a:chExt cx="42101546" cy="7797703"/>
          </a:xfrm>
        </p:grpSpPr>
        <p:pic>
          <p:nvPicPr>
            <p:cNvPr id="40" name="Picture 39" descr="2013-10-21 08.32.1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42328" y="31613789"/>
              <a:ext cx="10972800" cy="7315200"/>
            </a:xfrm>
            <a:prstGeom prst="rect">
              <a:avLst/>
            </a:prstGeom>
          </p:spPr>
        </p:pic>
        <p:pic>
          <p:nvPicPr>
            <p:cNvPr id="30" name="Picture 29" descr="IMG_0246.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26479" y="31609916"/>
              <a:ext cx="9753600" cy="7315200"/>
            </a:xfrm>
            <a:prstGeom prst="rect">
              <a:avLst/>
            </a:prstGeom>
          </p:spPr>
        </p:pic>
        <p:pic>
          <p:nvPicPr>
            <p:cNvPr id="28" name="Picture 27" descr="2013-09-24 14.56.1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497" y="31609916"/>
              <a:ext cx="9753600" cy="7315200"/>
            </a:xfrm>
            <a:prstGeom prst="rect">
              <a:avLst/>
            </a:prstGeom>
          </p:spPr>
        </p:pic>
        <p:pic>
          <p:nvPicPr>
            <p:cNvPr id="29" name="Picture 28" descr="2013-09-26 14.08.4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9372" y="31609916"/>
              <a:ext cx="7315200" cy="7315200"/>
            </a:xfrm>
            <a:prstGeom prst="rect">
              <a:avLst/>
            </a:prstGeom>
          </p:spPr>
        </p:pic>
        <p:pic>
          <p:nvPicPr>
            <p:cNvPr id="31" name="Picture 30" descr="IMG_0598.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601449" y="31648400"/>
              <a:ext cx="9753600" cy="7315200"/>
            </a:xfrm>
            <a:prstGeom prst="rect">
              <a:avLst/>
            </a:prstGeom>
          </p:spPr>
        </p:pic>
        <p:sp>
          <p:nvSpPr>
            <p:cNvPr id="51" name="TextBox 50"/>
            <p:cNvSpPr txBox="1"/>
            <p:nvPr/>
          </p:nvSpPr>
          <p:spPr>
            <a:xfrm>
              <a:off x="210483" y="31165897"/>
              <a:ext cx="1740205" cy="400110"/>
            </a:xfrm>
            <a:prstGeom prst="rect">
              <a:avLst/>
            </a:prstGeom>
            <a:noFill/>
          </p:spPr>
          <p:txBody>
            <a:bodyPr wrap="none" rtlCol="0">
              <a:spAutoFit/>
            </a:bodyPr>
            <a:lstStyle/>
            <a:p>
              <a:r>
                <a:rPr lang="en-US" sz="2000" dirty="0" smtClean="0"/>
                <a:t>Sept. 24, 2013 </a:t>
              </a:r>
              <a:endParaRPr lang="en-US" sz="2000" dirty="0"/>
            </a:p>
          </p:txBody>
        </p:sp>
        <p:sp>
          <p:nvSpPr>
            <p:cNvPr id="52" name="TextBox 51"/>
            <p:cNvSpPr txBox="1"/>
            <p:nvPr/>
          </p:nvSpPr>
          <p:spPr>
            <a:xfrm>
              <a:off x="31607660" y="31213679"/>
              <a:ext cx="1473205" cy="400110"/>
            </a:xfrm>
            <a:prstGeom prst="rect">
              <a:avLst/>
            </a:prstGeom>
            <a:noFill/>
          </p:spPr>
          <p:txBody>
            <a:bodyPr wrap="none" rtlCol="0">
              <a:spAutoFit/>
            </a:bodyPr>
            <a:lstStyle/>
            <a:p>
              <a:r>
                <a:rPr lang="en-US" sz="2000" dirty="0" smtClean="0"/>
                <a:t>Dec. 2, 2013 </a:t>
              </a:r>
              <a:endParaRPr lang="en-US" sz="2000" dirty="0"/>
            </a:p>
          </p:txBody>
        </p:sp>
        <p:sp>
          <p:nvSpPr>
            <p:cNvPr id="53" name="TextBox 52"/>
            <p:cNvSpPr txBox="1"/>
            <p:nvPr/>
          </p:nvSpPr>
          <p:spPr>
            <a:xfrm>
              <a:off x="22426479" y="31165897"/>
              <a:ext cx="1573518" cy="400110"/>
            </a:xfrm>
            <a:prstGeom prst="rect">
              <a:avLst/>
            </a:prstGeom>
            <a:noFill/>
          </p:spPr>
          <p:txBody>
            <a:bodyPr wrap="none" rtlCol="0">
              <a:spAutoFit/>
            </a:bodyPr>
            <a:lstStyle/>
            <a:p>
              <a:r>
                <a:rPr lang="en-US" sz="2000" dirty="0" smtClean="0"/>
                <a:t>Oct. 28, 2013</a:t>
              </a:r>
              <a:endParaRPr lang="en-US" sz="2000" dirty="0"/>
            </a:p>
          </p:txBody>
        </p:sp>
        <p:sp>
          <p:nvSpPr>
            <p:cNvPr id="54" name="TextBox 53"/>
            <p:cNvSpPr txBox="1"/>
            <p:nvPr/>
          </p:nvSpPr>
          <p:spPr>
            <a:xfrm>
              <a:off x="16264572" y="31167248"/>
              <a:ext cx="1573518" cy="400110"/>
            </a:xfrm>
            <a:prstGeom prst="rect">
              <a:avLst/>
            </a:prstGeom>
            <a:noFill/>
          </p:spPr>
          <p:txBody>
            <a:bodyPr wrap="none" rtlCol="0">
              <a:spAutoFit/>
            </a:bodyPr>
            <a:lstStyle/>
            <a:p>
              <a:r>
                <a:rPr lang="en-US" sz="2000" dirty="0" smtClean="0"/>
                <a:t>Oct. 14, 2013</a:t>
              </a:r>
              <a:endParaRPr lang="en-US" sz="2000" dirty="0"/>
            </a:p>
          </p:txBody>
        </p:sp>
        <p:sp>
          <p:nvSpPr>
            <p:cNvPr id="55" name="TextBox 54"/>
            <p:cNvSpPr txBox="1"/>
            <p:nvPr/>
          </p:nvSpPr>
          <p:spPr>
            <a:xfrm>
              <a:off x="8865531" y="31165897"/>
              <a:ext cx="1740205" cy="400110"/>
            </a:xfrm>
            <a:prstGeom prst="rect">
              <a:avLst/>
            </a:prstGeom>
            <a:noFill/>
          </p:spPr>
          <p:txBody>
            <a:bodyPr wrap="none" rtlCol="0">
              <a:spAutoFit/>
            </a:bodyPr>
            <a:lstStyle/>
            <a:p>
              <a:r>
                <a:rPr lang="en-US" sz="2000" dirty="0" smtClean="0"/>
                <a:t>Sept. 25, 2013 </a:t>
              </a:r>
              <a:endParaRPr lang="en-US" sz="2000" dirty="0"/>
            </a:p>
          </p:txBody>
        </p:sp>
      </p:grpSp>
      <p:pic>
        <p:nvPicPr>
          <p:cNvPr id="3" name="Picture 2" descr="Image 4-23-14 at 3.37 PM (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 y="203200"/>
            <a:ext cx="4826000" cy="2602254"/>
          </a:xfrm>
          <a:prstGeom prst="rect">
            <a:avLst/>
          </a:prstGeom>
        </p:spPr>
      </p:pic>
    </p:spTree>
    <p:extLst>
      <p:ext uri="{BB962C8B-B14F-4D97-AF65-F5344CB8AC3E}">
        <p14:creationId xmlns:p14="http://schemas.microsoft.com/office/powerpoint/2010/main" val="32542085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599</TotalTime>
  <Words>133</Words>
  <Application>Microsoft Macintosh PowerPoint</Application>
  <PresentationFormat>Custom</PresentationFormat>
  <Paragraphs>47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Lunch and Lawn</dc:title>
  <dc:subject/>
  <dc:creator>Ellen</dc:creator>
  <cp:keywords/>
  <dc:description/>
  <cp:lastModifiedBy>Ellen</cp:lastModifiedBy>
  <cp:revision>38</cp:revision>
  <dcterms:created xsi:type="dcterms:W3CDTF">2014-07-07T13:41:42Z</dcterms:created>
  <dcterms:modified xsi:type="dcterms:W3CDTF">2014-07-11T21:26:22Z</dcterms:modified>
  <cp:category/>
</cp:coreProperties>
</file>